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saveSubsetFonts="1">
  <p:sldMasterIdLst>
    <p:sldMasterId id="2147484732" r:id="rId1"/>
    <p:sldMasterId id="2147484737" r:id="rId2"/>
  </p:sldMasterIdLst>
  <p:notesMasterIdLst>
    <p:notesMasterId r:id="rId38"/>
  </p:notesMasterIdLst>
  <p:handoutMasterIdLst>
    <p:handoutMasterId r:id="rId39"/>
  </p:handoutMasterIdLst>
  <p:sldIdLst>
    <p:sldId id="1328" r:id="rId3"/>
    <p:sldId id="1353" r:id="rId4"/>
    <p:sldId id="1323" r:id="rId5"/>
    <p:sldId id="1428" r:id="rId6"/>
    <p:sldId id="1300" r:id="rId7"/>
    <p:sldId id="1301" r:id="rId8"/>
    <p:sldId id="1429" r:id="rId9"/>
    <p:sldId id="1303" r:id="rId10"/>
    <p:sldId id="1305" r:id="rId11"/>
    <p:sldId id="1306" r:id="rId12"/>
    <p:sldId id="1307" r:id="rId13"/>
    <p:sldId id="1329" r:id="rId14"/>
    <p:sldId id="1309" r:id="rId15"/>
    <p:sldId id="1299" r:id="rId16"/>
    <p:sldId id="1269" r:id="rId17"/>
    <p:sldId id="1355" r:id="rId18"/>
    <p:sldId id="1361" r:id="rId19"/>
    <p:sldId id="1362" r:id="rId20"/>
    <p:sldId id="1359" r:id="rId21"/>
    <p:sldId id="1236" r:id="rId22"/>
    <p:sldId id="1237" r:id="rId23"/>
    <p:sldId id="1324" r:id="rId24"/>
    <p:sldId id="1247" r:id="rId25"/>
    <p:sldId id="1312" r:id="rId26"/>
    <p:sldId id="1273" r:id="rId27"/>
    <p:sldId id="1354" r:id="rId28"/>
    <p:sldId id="1363" r:id="rId29"/>
    <p:sldId id="1319" r:id="rId30"/>
    <p:sldId id="1327" r:id="rId31"/>
    <p:sldId id="1251" r:id="rId32"/>
    <p:sldId id="1252" r:id="rId33"/>
    <p:sldId id="1253" r:id="rId34"/>
    <p:sldId id="1254" r:id="rId35"/>
    <p:sldId id="1344" r:id="rId36"/>
    <p:sldId id="1360" r:id="rId37"/>
  </p:sldIdLst>
  <p:sldSz cx="6859588" cy="9906000"/>
  <p:notesSz cx="6797675" cy="9926638"/>
  <p:embeddedFontLst>
    <p:embeddedFont>
      <p:font typeface="나눔고딕 ExtraBold" panose="020B0600000101010101" charset="-127"/>
      <p:bold r:id="rId40"/>
    </p:embeddedFont>
    <p:embeddedFont>
      <p:font typeface="나눔바른고딕" panose="020B0600000101010101" charset="-127"/>
      <p:regular r:id="rId41"/>
      <p:bold r:id="rId42"/>
    </p:embeddedFont>
    <p:embeddedFont>
      <p:font typeface="HY헤드라인M" panose="02030600000101010101" pitchFamily="18" charset="-127"/>
      <p:regular r:id="rId43"/>
    </p:embeddedFont>
    <p:embeddedFont>
      <p:font typeface="나눔고딕" pitchFamily="2" charset="-127"/>
      <p:regular r:id="rId44"/>
      <p:bold r:id="rId45"/>
    </p:embeddedFont>
    <p:embeddedFont>
      <p:font typeface="맑은 고딕" panose="020B0503020000020004" pitchFamily="50" charset="-127"/>
      <p:regular r:id="rId46"/>
      <p:bold r:id="rId47"/>
    </p:embeddedFont>
  </p:embeddedFontLst>
  <p:defaultTextStyle>
    <a:defPPr>
      <a:defRPr lang="en-US"/>
    </a:defPPr>
    <a:lvl1pPr algn="ctr" rtl="0" fontAlgn="base" latinLnBrk="1">
      <a:spcBef>
        <a:spcPct val="0"/>
      </a:spcBef>
      <a:spcAft>
        <a:spcPct val="0"/>
      </a:spcAft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6pPr>
    <a:lvl7pPr marL="2743200" algn="l" defTabSz="914400" rtl="0" eaLnBrk="1" latinLnBrk="1" hangingPunct="1"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7pPr>
    <a:lvl8pPr marL="3200400" algn="l" defTabSz="914400" rtl="0" eaLnBrk="1" latinLnBrk="1" hangingPunct="1"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8pPr>
    <a:lvl9pPr marL="3657600" algn="l" defTabSz="914400" rtl="0" eaLnBrk="1" latinLnBrk="1" hangingPunct="1">
      <a:defRPr kumimoji="1" sz="800" b="1" kern="1200">
        <a:solidFill>
          <a:schemeClr val="bg1"/>
        </a:solidFill>
        <a:latin typeface="맑은 고딕" pitchFamily="50" charset="-127"/>
        <a:ea typeface="맑은 고딕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4" userDrawn="1">
          <p15:clr>
            <a:srgbClr val="A4A3A4"/>
          </p15:clr>
        </p15:guide>
        <p15:guide id="2" orient="horz" pos="807" userDrawn="1">
          <p15:clr>
            <a:srgbClr val="A4A3A4"/>
          </p15:clr>
        </p15:guide>
        <p15:guide id="3" orient="horz" pos="3778">
          <p15:clr>
            <a:srgbClr val="A4A3A4"/>
          </p15:clr>
        </p15:guide>
        <p15:guide id="4" pos="2432">
          <p15:clr>
            <a:srgbClr val="A4A3A4"/>
          </p15:clr>
        </p15:guide>
        <p15:guide id="5" pos="210" userDrawn="1">
          <p15:clr>
            <a:srgbClr val="A4A3A4"/>
          </p15:clr>
        </p15:guide>
        <p15:guide id="6" pos="3079">
          <p15:clr>
            <a:srgbClr val="A4A3A4"/>
          </p15:clr>
        </p15:guide>
        <p15:guide id="7" pos="4201">
          <p15:clr>
            <a:srgbClr val="A4A3A4"/>
          </p15:clr>
        </p15:guide>
        <p15:guide id="8" pos="1570">
          <p15:clr>
            <a:srgbClr val="A4A3A4"/>
          </p15:clr>
        </p15:guide>
        <p15:guide id="9" pos="4111" userDrawn="1">
          <p15:clr>
            <a:srgbClr val="A4A3A4"/>
          </p15:clr>
        </p15:guide>
        <p15:guide id="10" pos="2818">
          <p15:clr>
            <a:srgbClr val="A4A3A4"/>
          </p15:clr>
        </p15:guide>
        <p15:guide id="11" pos="23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7"/>
    <a:srgbClr val="003366"/>
    <a:srgbClr val="EDEDED"/>
    <a:srgbClr val="3E647D"/>
    <a:srgbClr val="D1F3FF"/>
    <a:srgbClr val="66CCFF"/>
    <a:srgbClr val="47BAE9"/>
    <a:srgbClr val="E3F9FD"/>
    <a:srgbClr val="F7F7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2" autoAdjust="0"/>
    <p:restoredTop sz="96400" autoAdjust="0"/>
  </p:normalViewPr>
  <p:slideViewPr>
    <p:cSldViewPr>
      <p:cViewPr varScale="1">
        <p:scale>
          <a:sx n="75" d="100"/>
          <a:sy n="75" d="100"/>
        </p:scale>
        <p:origin x="3654" y="54"/>
      </p:cViewPr>
      <p:guideLst>
        <p:guide orient="horz" pos="444"/>
        <p:guide orient="horz" pos="807"/>
        <p:guide orient="horz" pos="3778"/>
        <p:guide pos="2432"/>
        <p:guide pos="210"/>
        <p:guide pos="3079"/>
        <p:guide pos="4201"/>
        <p:guide pos="1570"/>
        <p:guide pos="4111"/>
        <p:guide pos="2818"/>
        <p:guide pos="23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401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t" anchorCtr="0" compatLnSpc="1">
            <a:prstTxWarp prst="textNoShape">
              <a:avLst/>
            </a:prstTxWarp>
          </a:bodyPr>
          <a:lstStyle>
            <a:lvl1pPr algn="l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761" y="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t" anchorCtr="0" compatLnSpc="1">
            <a:prstTxWarp prst="textNoShape">
              <a:avLst/>
            </a:prstTxWarp>
          </a:bodyPr>
          <a:lstStyle>
            <a:lvl1pPr algn="r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68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73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b" anchorCtr="0" compatLnSpc="1">
            <a:prstTxWarp prst="textNoShape">
              <a:avLst/>
            </a:prstTxWarp>
          </a:bodyPr>
          <a:lstStyle>
            <a:lvl1pPr algn="l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68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761" y="942873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b" anchorCtr="0" compatLnSpc="1">
            <a:prstTxWarp prst="textNoShape">
              <a:avLst/>
            </a:prstTxWarp>
          </a:bodyPr>
          <a:lstStyle>
            <a:lvl1pPr algn="r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fld id="{F0F6B8C0-AD24-42E7-BB7C-F0B0148FE34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86215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t" anchorCtr="0" compatLnSpc="1">
            <a:prstTxWarp prst="textNoShape">
              <a:avLst/>
            </a:prstTxWarp>
          </a:bodyPr>
          <a:lstStyle>
            <a:lvl1pPr algn="l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761" y="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t" anchorCtr="0" compatLnSpc="1">
            <a:prstTxWarp prst="textNoShape">
              <a:avLst/>
            </a:prstTxWarp>
          </a:bodyPr>
          <a:lstStyle>
            <a:lvl1pPr algn="r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79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02693" y="714847"/>
            <a:ext cx="25781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23" y="4714366"/>
            <a:ext cx="5435630" cy="4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/>
              <a:t>Click to edit Master text styles</a:t>
            </a:r>
          </a:p>
          <a:p>
            <a:pPr lvl="1"/>
            <a:r>
              <a:rPr lang="en-US" altLang="ko-KR" noProof="0"/>
              <a:t>Second level</a:t>
            </a:r>
          </a:p>
          <a:p>
            <a:pPr lvl="2"/>
            <a:r>
              <a:rPr lang="en-US" altLang="ko-KR" noProof="0"/>
              <a:t>Third level</a:t>
            </a:r>
          </a:p>
          <a:p>
            <a:pPr lvl="3"/>
            <a:r>
              <a:rPr lang="en-US" altLang="ko-KR" noProof="0"/>
              <a:t>Fourth level</a:t>
            </a:r>
          </a:p>
          <a:p>
            <a:pPr lvl="4"/>
            <a:r>
              <a:rPr lang="en-US" altLang="ko-KR" noProof="0"/>
              <a:t>Fifth level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73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b" anchorCtr="0" compatLnSpc="1">
            <a:prstTxWarp prst="textNoShape">
              <a:avLst/>
            </a:prstTxWarp>
          </a:bodyPr>
          <a:lstStyle>
            <a:lvl1pPr algn="l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761" y="9428733"/>
            <a:ext cx="294534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53" tIns="45726" rIns="91453" bIns="45726" numCol="1" anchor="b" anchorCtr="0" compatLnSpc="1">
            <a:prstTxWarp prst="textNoShape">
              <a:avLst/>
            </a:prstTxWarp>
          </a:bodyPr>
          <a:lstStyle>
            <a:lvl1pPr algn="r" defTabSz="904333" latinLnBrk="0">
              <a:defRPr kumimoji="0" sz="1200" b="0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fld id="{1D079ACD-8E17-4B9C-9F74-52242FDF2E0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00771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"/>
          <p:cNvSpPr>
            <a:spLocks noChangeArrowheads="1"/>
          </p:cNvSpPr>
          <p:nvPr userDrawn="1"/>
        </p:nvSpPr>
        <p:spPr bwMode="auto">
          <a:xfrm>
            <a:off x="70789" y="7428961"/>
            <a:ext cx="6732000" cy="18720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l">
              <a:lnSpc>
                <a:spcPct val="120000"/>
              </a:lnSpc>
            </a:pPr>
            <a:endParaRPr lang="en-US" altLang="ko-KR" sz="1000" b="0" dirty="0">
              <a:solidFill>
                <a:schemeClr val="tx1"/>
              </a:solidFill>
              <a:latin typeface="굴림체" pitchFamily="49" charset="-127"/>
              <a:ea typeface="굴림체" pitchFamily="49" charset="-127"/>
              <a:sym typeface="Wingdings 2" pitchFamily="18" charset="2"/>
            </a:endParaRPr>
          </a:p>
        </p:txBody>
      </p:sp>
      <p:sp>
        <p:nvSpPr>
          <p:cNvPr id="7" name="직사각형 6"/>
          <p:cNvSpPr/>
          <p:nvPr userDrawn="1"/>
        </p:nvSpPr>
        <p:spPr bwMode="auto">
          <a:xfrm>
            <a:off x="70789" y="719266"/>
            <a:ext cx="6732000" cy="66600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0" tIns="0" bIns="0" anchor="ctr"/>
          <a:lstStyle/>
          <a:p>
            <a:pPr marR="0" indent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o-KR" altLang="en-US" sz="1000" b="1" dirty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 bwMode="auto">
          <a:xfrm>
            <a:off x="70789" y="719266"/>
            <a:ext cx="6732000" cy="8554214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0" tIns="0" bIns="0" anchor="ctr"/>
          <a:lstStyle/>
          <a:p>
            <a:pPr marR="0" indent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o-KR" altLang="en-US" sz="1000" b="1" dirty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6197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"/>
          <p:cNvSpPr>
            <a:spLocks noChangeArrowheads="1"/>
          </p:cNvSpPr>
          <p:nvPr userDrawn="1"/>
        </p:nvSpPr>
        <p:spPr bwMode="auto">
          <a:xfrm>
            <a:off x="70789" y="7428961"/>
            <a:ext cx="6732000" cy="18720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l">
              <a:lnSpc>
                <a:spcPct val="120000"/>
              </a:lnSpc>
            </a:pPr>
            <a:endParaRPr lang="en-US" altLang="ko-KR" sz="1000" b="0" dirty="0">
              <a:solidFill>
                <a:schemeClr val="tx1"/>
              </a:solidFill>
              <a:latin typeface="굴림체" pitchFamily="49" charset="-127"/>
              <a:ea typeface="굴림체" pitchFamily="49" charset="-127"/>
              <a:sym typeface="Wingdings 2" pitchFamily="18" charset="2"/>
            </a:endParaRPr>
          </a:p>
        </p:txBody>
      </p:sp>
      <p:sp>
        <p:nvSpPr>
          <p:cNvPr id="7" name="직사각형 6"/>
          <p:cNvSpPr/>
          <p:nvPr userDrawn="1"/>
        </p:nvSpPr>
        <p:spPr bwMode="auto">
          <a:xfrm>
            <a:off x="70789" y="719266"/>
            <a:ext cx="6732000" cy="6660000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0" tIns="0" bIns="0" anchor="ctr"/>
          <a:lstStyle/>
          <a:p>
            <a:pPr marR="0" indent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o-KR" altLang="en-US" sz="1000" b="1" dirty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 bwMode="auto">
          <a:xfrm>
            <a:off x="70789" y="719266"/>
            <a:ext cx="6732000" cy="8554214"/>
          </a:xfrm>
          <a:prstGeom prst="rect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0" tIns="0" bIns="0" anchor="ctr"/>
          <a:lstStyle/>
          <a:p>
            <a:pPr marR="0" indent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o-KR" altLang="en-US" sz="1000" b="1" dirty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6197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/>
          <p:cNvSpPr>
            <a:spLocks noChangeArrowheads="1"/>
          </p:cNvSpPr>
          <p:nvPr userDrawn="1"/>
        </p:nvSpPr>
        <p:spPr bwMode="auto">
          <a:xfrm>
            <a:off x="3039199" y="9596470"/>
            <a:ext cx="76303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ko-KR" sz="14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 </a:t>
            </a:r>
            <a:fld id="{E8247AE7-4BE2-492F-B432-5F5CDF025A6F}" type="slidenum">
              <a:rPr lang="en-US" altLang="ko-KR" sz="1400" b="1" smtClean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spcAft>
                  <a:spcPct val="0"/>
                </a:spcAft>
              </a:pPr>
              <a:t>‹#›</a:t>
            </a:fld>
            <a:r>
              <a:rPr lang="en-US" altLang="ko-KR" sz="14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&gt;</a:t>
            </a:r>
          </a:p>
        </p:txBody>
      </p:sp>
      <p:pic>
        <p:nvPicPr>
          <p:cNvPr id="47106" name="Picture 2" descr="http://v1365.or.kr/img/common/logo.gif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1256173" y="9548966"/>
            <a:ext cx="1188000" cy="300578"/>
          </a:xfrm>
          <a:prstGeom prst="rect">
            <a:avLst/>
          </a:prstGeom>
          <a:noFill/>
        </p:spPr>
      </p:pic>
      <p:cxnSp>
        <p:nvCxnSpPr>
          <p:cNvPr id="13" name="직선 연결선 12"/>
          <p:cNvCxnSpPr/>
          <p:nvPr userDrawn="1"/>
        </p:nvCxnSpPr>
        <p:spPr>
          <a:xfrm rot="10800000" flipH="1">
            <a:off x="1" y="9461532"/>
            <a:ext cx="6859588" cy="1588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7" name="Picture 3" descr="C:\Users\GTS2\Desktop\그림1.pn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17080" y="2758"/>
            <a:ext cx="6821488" cy="658812"/>
          </a:xfrm>
          <a:prstGeom prst="rect">
            <a:avLst/>
          </a:prstGeom>
          <a:noFill/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12D9409-CB26-439A-86A0-957BD494E0B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729" y="9565176"/>
            <a:ext cx="874433" cy="28436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3323F78-A2ED-453E-9C9A-4787B5C174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8" y="9570506"/>
            <a:ext cx="979081" cy="2790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33" r:id="rId1"/>
    <p:sldLayoutId id="2147484735" r:id="rId2"/>
    <p:sldLayoutId id="2147484734" r:id="rId3"/>
    <p:sldLayoutId id="2147484736" r:id="rId4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79008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58017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437025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916034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59256" indent="-359256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8389" indent="-29938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521" indent="-239504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6530" indent="-239504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5538" indent="-239504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4546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113555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92563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71572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9008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8017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7025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6034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5042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4051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3059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068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E64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 userDrawn="1"/>
        </p:nvSpPr>
        <p:spPr>
          <a:xfrm>
            <a:off x="202384" y="238092"/>
            <a:ext cx="6500858" cy="9429816"/>
          </a:xfrm>
          <a:prstGeom prst="roundRect">
            <a:avLst>
              <a:gd name="adj" fmla="val 2601"/>
            </a:avLst>
          </a:prstGeom>
          <a:solidFill>
            <a:srgbClr val="FFFF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8" r:id="rId1"/>
    <p:sldLayoutId id="2147484739" r:id="rId2"/>
    <p:sldLayoutId id="2147484740" r:id="rId3"/>
    <p:sldLayoutId id="2147484741" r:id="rId4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79008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58017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437025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916034" algn="ctr" rtl="0" fontAlgn="base" latinLnBrk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59256" indent="-359256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8389" indent="-29938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521" indent="-239504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6530" indent="-239504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5538" indent="-239504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4546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113555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92563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71572" indent="-239504" algn="l" rtl="0" fontAlgn="base" latinLnBrk="1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9008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8017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7025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6034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5042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4051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3059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068" algn="l" defTabSz="958017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58026" y="2238356"/>
            <a:ext cx="514353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ko-KR" altLang="en-US" sz="36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관리자시스템 사용매뉴얼</a:t>
            </a:r>
            <a:endParaRPr lang="en-US" altLang="ko-KR" sz="3600" dirty="0">
              <a:solidFill>
                <a:srgbClr val="003366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28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(</a:t>
            </a:r>
            <a:r>
              <a:rPr lang="ko-KR" altLang="en-US" sz="28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활동처 관리자 </a:t>
            </a:r>
            <a:r>
              <a:rPr lang="en-US" altLang="ko-KR" sz="28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– </a:t>
            </a:r>
            <a:r>
              <a:rPr lang="en-US" altLang="ko-KR" sz="2400" dirty="0" err="1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Ver</a:t>
            </a:r>
            <a:r>
              <a:rPr lang="en-US" altLang="ko-KR" sz="24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 4.0</a:t>
            </a:r>
            <a:r>
              <a:rPr lang="en-US" altLang="ko-KR" sz="2800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)</a:t>
            </a:r>
            <a:endParaRPr lang="ko-KR" altLang="en-US" sz="2800" dirty="0">
              <a:solidFill>
                <a:srgbClr val="003366"/>
              </a:solidFill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13" name="Picture 1" descr="Z:\03.디자인\05.로고파일 모음\자원봉사포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273" y="865673"/>
            <a:ext cx="2052000" cy="308966"/>
          </a:xfrm>
          <a:prstGeom prst="rect">
            <a:avLst/>
          </a:prstGeom>
          <a:noFill/>
        </p:spPr>
      </p:pic>
      <p:pic>
        <p:nvPicPr>
          <p:cNvPr id="27" name="Picture 1" descr="C:\Users\GTS2\Desktop\12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902" y="5381628"/>
            <a:ext cx="4585561" cy="2643206"/>
          </a:xfrm>
          <a:prstGeom prst="rect">
            <a:avLst/>
          </a:prstGeom>
          <a:noFill/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209" y="9093264"/>
            <a:ext cx="1424940" cy="39624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8CE51888-2C5A-4A3A-85DC-C9177F27B1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005" y="9129464"/>
            <a:ext cx="1107125" cy="3600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AA72DA9-2DCA-4CEE-8E30-C3EE04EA0E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81" y="9129504"/>
            <a:ext cx="126315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64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3" y="1199833"/>
            <a:ext cx="6278924" cy="4031783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1-2-2.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인증 신청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공인인증서 등록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960" y="8444327"/>
            <a:ext cx="6000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공인인증서 등록버튼을 클릭하여 사용할 공인인증서 선택하고 비밀번호를 입력 후 확인하여 공인인증서 등록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458" y="5305509"/>
            <a:ext cx="2428892" cy="295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637706" y="4405497"/>
            <a:ext cx="1656184" cy="32400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311470" y="4340960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919349" y="1240928"/>
            <a:ext cx="5118548" cy="6833065"/>
            <a:chOff x="294142" y="1193570"/>
            <a:chExt cx="6278925" cy="8382123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142" y="1193570"/>
              <a:ext cx="6278924" cy="6164024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143" y="7357595"/>
              <a:ext cx="6278924" cy="2218098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1-2-3.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인증 신청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활동처정보 입력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5084" y="8121352"/>
            <a:ext cx="6527078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캠프등록을 위해 팝업창이 실행되며 활동처 등록되어 있는지 확인하기위해 검색한다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 검색 후 결과가 없으면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신규활동처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를 선택 후 활동처명을 직접 입력하고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확인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버튼을 누른 뒤 기본 정보를 모두 적는다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캠프는 직접 등록할 수는 없고 검색해서 선택해야 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다음버튼을 클릭하여 관리자 정보 등록페이지로 이동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595448" y="4698422"/>
            <a:ext cx="402298" cy="25457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269212" y="4633885"/>
            <a:ext cx="247260" cy="245093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7247" y="4250550"/>
            <a:ext cx="2896590" cy="1587852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3697247" y="4243324"/>
            <a:ext cx="2896590" cy="1595077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3371011" y="4178788"/>
            <a:ext cx="247260" cy="245093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796597" y="7795791"/>
            <a:ext cx="574414" cy="278202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470361" y="7731254"/>
            <a:ext cx="247260" cy="245093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2" y="1193571"/>
            <a:ext cx="6278924" cy="487981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1-2-4.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인증 신청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 관리자정보 입력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6522" y="7453330"/>
            <a:ext cx="6167608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관리자 정보등록 페이지에서 담당업무항목 입력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저장버튼을 클릭하여 관리자 승인 요청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     증빙서류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신분증 사본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재직증명서 사본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제출 후 가입승인 후 관리자페이지 로그인 가능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     - 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시군구자원봉사센터로 제출</a:t>
            </a:r>
            <a:endParaRPr lang="ko-KR" altLang="en-US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442B84-26AA-DDA9-3C99-A28BD9F2F4FF}"/>
              </a:ext>
            </a:extLst>
          </p:cNvPr>
          <p:cNvSpPr/>
          <p:nvPr/>
        </p:nvSpPr>
        <p:spPr>
          <a:xfrm>
            <a:off x="1341562" y="4523053"/>
            <a:ext cx="360040" cy="1419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45442B84-26AA-DDA9-3C99-A28BD9F2F4FF}"/>
              </a:ext>
            </a:extLst>
          </p:cNvPr>
          <p:cNvSpPr/>
          <p:nvPr/>
        </p:nvSpPr>
        <p:spPr>
          <a:xfrm>
            <a:off x="4293890" y="4560089"/>
            <a:ext cx="792088" cy="1048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705798" y="5756509"/>
            <a:ext cx="651988" cy="31687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379562" y="5691972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350352" y="4398084"/>
            <a:ext cx="6222714" cy="1202987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96124" y="4141902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89" y="1193570"/>
            <a:ext cx="6296977" cy="570364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1-2-5.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인증 신청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승인처리현황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A91F3-C9AB-4033-866A-DFA4F7DCAD2F}"/>
              </a:ext>
            </a:extLst>
          </p:cNvPr>
          <p:cNvSpPr txBox="1"/>
          <p:nvPr/>
        </p:nvSpPr>
        <p:spPr>
          <a:xfrm>
            <a:off x="453339" y="7903991"/>
            <a:ext cx="6000791" cy="64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관리자 인증을 신청한 뒤의 대기 상태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 받기 전에 신청 취소할 수 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센터에서 관리자 인증 요청을 승인 한 상태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관리시스템을 이용할 수 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94142" y="5366772"/>
            <a:ext cx="3135652" cy="1530444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31942" y="5079717"/>
            <a:ext cx="389539" cy="386125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1/2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1802" y="3440832"/>
            <a:ext cx="3045633" cy="350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A2A41BC6-1E61-47A8-9909-1A4C3DD68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32" y="4931122"/>
            <a:ext cx="6278924" cy="265978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D7DF8DF-6D88-4692-9B78-2C90399BC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32" y="1239336"/>
            <a:ext cx="6278924" cy="265978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2.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관리자시스템 로그인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2-1.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공인인증서 로그인을 위한 프로그램 설치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9861" y="3944888"/>
            <a:ext cx="61817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공인인증서로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로그인을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하기 위해 </a:t>
            </a:r>
            <a:r>
              <a:rPr lang="en-US" altLang="ko-KR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MagicLine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프로그램 설치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인터넷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익스플로러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사용을 위해 설치되는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Active-X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프로그램이 아니며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IE,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크롬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파이어폭스 등 다양한 브라우저에서 공인인증서 로그인이 가능하도록 하기 위한 프로그램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 rotWithShape="1">
          <a:blip r:embed="rId3"/>
          <a:srcRect l="18826" t="28636" r="32546" b="23621"/>
          <a:stretch/>
        </p:blipFill>
        <p:spPr bwMode="auto">
          <a:xfrm>
            <a:off x="1490334" y="6048863"/>
            <a:ext cx="3011029" cy="1779723"/>
          </a:xfrm>
          <a:prstGeom prst="rect">
            <a:avLst/>
          </a:prstGeom>
          <a:noFill/>
          <a:ln w="158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15097" y="8101477"/>
            <a:ext cx="6181767" cy="789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 startAt="2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프로그램을 다운로드 하여 설치하거나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설치 창에서 바로 실행버튼을 클릭하여 프로그램을 설치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사용하는 브라우저에 최초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회 설치하면 향후 추가 설치 없이 인증서 로그인 기능 사용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21" name="Picture 7">
            <a:extLst>
              <a:ext uri="{FF2B5EF4-FFF2-40B4-BE49-F238E27FC236}">
                <a16:creationId xmlns:a16="http://schemas.microsoft.com/office/drawing/2014/main" id="{36A929FA-21BF-4ACF-817C-CA6D7A4B61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17010" t="38310" r="32614" b="41267"/>
          <a:stretch/>
        </p:blipFill>
        <p:spPr bwMode="auto">
          <a:xfrm>
            <a:off x="1646406" y="2546654"/>
            <a:ext cx="2698883" cy="643194"/>
          </a:xfrm>
          <a:prstGeom prst="rect">
            <a:avLst/>
          </a:prstGeom>
          <a:noFill/>
          <a:ln w="158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1490334" y="6041712"/>
            <a:ext cx="3011029" cy="1786874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1363220" y="2742251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8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1363220" y="5756735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0DA837D-B1D0-45AD-A306-F5CFDBC981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6" r="10741"/>
          <a:stretch/>
        </p:blipFill>
        <p:spPr>
          <a:xfrm>
            <a:off x="297389" y="1571310"/>
            <a:ext cx="6278925" cy="4190532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2.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관리자시스템 로그인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9200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2-2.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관리자시스템 공인인증서 로그인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07788" y="6984153"/>
            <a:ext cx="6000791" cy="789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공인인증서 버튼을 클릭하여 인증서 팝업화면이 나타나면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관리자 신청 시 등록한 인증서를 선택 후 비밀번호를 입력하고 확인버튼을 클릭하면 관리자시스템 메인 화면으로 이동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3546" y="3620168"/>
            <a:ext cx="2389128" cy="2915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0" name="꺾인 연결선 12"/>
          <p:cNvCxnSpPr>
            <a:cxnSpLocks/>
          </p:cNvCxnSpPr>
          <p:nvPr/>
        </p:nvCxnSpPr>
        <p:spPr>
          <a:xfrm rot="5400000">
            <a:off x="3947554" y="4104025"/>
            <a:ext cx="1295999" cy="1265758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5047774" y="4088904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E84AFBD-AB31-4348-996E-DD34F6284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6" r="10741"/>
          <a:stretch/>
        </p:blipFill>
        <p:spPr>
          <a:xfrm>
            <a:off x="477466" y="1433340"/>
            <a:ext cx="6120680" cy="3943171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2.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 관리자시스템</a:t>
            </a: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로그인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9200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2-3.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관리자시스템 </a:t>
            </a:r>
            <a:r>
              <a:rPr kumimoji="0" lang="ko-KR" altLang="en-US" sz="20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간편인증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로그인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07788" y="6059803"/>
            <a:ext cx="6000791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간편인증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로그인 버튼을 클릭하여 인증 팝업 화면이 나타나면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인증 방법을 선택 후 개인정보를 입력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동의 사항에 체크하고 인증 요청 버튼을 클릭하면 인증 성공 후 로그인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DE2BFB5-2378-4A72-9AE3-DE1D98334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76" y="1878537"/>
            <a:ext cx="2901842" cy="21064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4365899" y="2454161"/>
            <a:ext cx="1800200" cy="698639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4077866" y="2252728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cxnSp>
        <p:nvCxnSpPr>
          <p:cNvPr id="14" name="꺾인 연결선 12"/>
          <p:cNvCxnSpPr>
            <a:cxnSpLocks/>
            <a:stCxn id="12" idx="1"/>
            <a:endCxn id="4" idx="3"/>
          </p:cNvCxnSpPr>
          <p:nvPr/>
        </p:nvCxnSpPr>
        <p:spPr>
          <a:xfrm rot="10800000" flipV="1">
            <a:off x="3417919" y="2803481"/>
            <a:ext cx="947981" cy="128256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D387839-62E9-B245-3750-4BD9895E5A4F}"/>
              </a:ext>
            </a:extLst>
          </p:cNvPr>
          <p:cNvSpPr txBox="1"/>
          <p:nvPr/>
        </p:nvSpPr>
        <p:spPr>
          <a:xfrm>
            <a:off x="2277666" y="2606539"/>
            <a:ext cx="504056" cy="107722"/>
          </a:xfrm>
          <a:prstGeom prst="rect">
            <a:avLst/>
          </a:prstGeom>
          <a:solidFill>
            <a:srgbClr val="E8F0FE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ko-KR" altLang="en-US" sz="100" dirty="0">
              <a:solidFill>
                <a:srgbClr val="6867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8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2" y="1193570"/>
            <a:ext cx="6278924" cy="5632005"/>
          </a:xfrm>
          <a:prstGeom prst="rect">
            <a:avLst/>
          </a:prstGeom>
        </p:spPr>
      </p:pic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3-1.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자원봉사포털 </a:t>
            </a:r>
            <a:r>
              <a:rPr kumimoji="0" lang="ko-KR" altLang="en-US" sz="18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간편인증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로그인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231BA-9807-4EF9-9DEB-17713F921067}"/>
              </a:ext>
            </a:extLst>
          </p:cNvPr>
          <p:cNvSpPr txBox="1"/>
          <p:nvPr/>
        </p:nvSpPr>
        <p:spPr>
          <a:xfrm>
            <a:off x="327911" y="8604125"/>
            <a:ext cx="6000791" cy="309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1365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회원은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간편인증을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통해 본인인증 후 로그인 가능합니다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3. </a:t>
            </a:r>
            <a:r>
              <a:rPr lang="ko-KR" altLang="en-US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포털 로그인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8707AFA7-84AC-4AB3-86DA-B52F2887E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0" y="3545194"/>
            <a:ext cx="2901842" cy="21064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422533" y="2262085"/>
            <a:ext cx="1783125" cy="117874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347650" y="1957905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672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3-2.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자원봉사포털 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SNS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로그인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231BA-9807-4EF9-9DEB-17713F921067}"/>
              </a:ext>
            </a:extLst>
          </p:cNvPr>
          <p:cNvSpPr txBox="1"/>
          <p:nvPr/>
        </p:nvSpPr>
        <p:spPr>
          <a:xfrm>
            <a:off x="433208" y="8215295"/>
            <a:ext cx="6000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SNS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로그인을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하기 위해서는 웹에서 회원가입 및 기본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로그인을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해야 이용하실 수 있습니다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3. </a:t>
            </a:r>
            <a:r>
              <a:rPr lang="ko-KR" altLang="en-US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포털 로그인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02054" y="509701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디지털원패스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08" y="1193570"/>
            <a:ext cx="6278924" cy="5718061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25E89DF6-020C-4DDB-A69C-4945D1CF57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24" y="3368824"/>
            <a:ext cx="1586669" cy="115173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269620" y="531304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디지털원패스</a:t>
            </a: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195" y="4813682"/>
            <a:ext cx="1826959" cy="1675823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7423" y="3345031"/>
            <a:ext cx="1254670" cy="1372559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4828" y="3322790"/>
            <a:ext cx="1605673" cy="1167251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024" y="4795110"/>
            <a:ext cx="1375621" cy="1241250"/>
          </a:xfrm>
          <a:prstGeom prst="rect">
            <a:avLst/>
          </a:prstGeom>
        </p:spPr>
      </p:pic>
      <p:sp>
        <p:nvSpPr>
          <p:cNvPr id="38" name="직사각형 37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348883" y="3307922"/>
            <a:ext cx="1610809" cy="1212639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2817423" y="3338372"/>
            <a:ext cx="1156002" cy="137921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4874796" y="3311144"/>
            <a:ext cx="1610809" cy="1178898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398324" y="4809415"/>
            <a:ext cx="1350322" cy="1226945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5021044" y="4846831"/>
            <a:ext cx="1806110" cy="1642674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모서리가 둥근 직사각형 12">
            <a:extLst>
              <a:ext uri="{FF2B5EF4-FFF2-40B4-BE49-F238E27FC236}">
                <a16:creationId xmlns:a16="http://schemas.microsoft.com/office/drawing/2014/main" id="{684F0F4A-91E0-46C9-96BE-19E854B3CD3F}"/>
              </a:ext>
            </a:extLst>
          </p:cNvPr>
          <p:cNvSpPr>
            <a:spLocks noChangeAspect="1"/>
          </p:cNvSpPr>
          <p:nvPr/>
        </p:nvSpPr>
        <p:spPr>
          <a:xfrm>
            <a:off x="117426" y="4606012"/>
            <a:ext cx="242948" cy="240819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082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3-3.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자원봉사포털 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SNS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로그인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231BA-9807-4EF9-9DEB-17713F921067}"/>
              </a:ext>
            </a:extLst>
          </p:cNvPr>
          <p:cNvSpPr txBox="1"/>
          <p:nvPr/>
        </p:nvSpPr>
        <p:spPr>
          <a:xfrm>
            <a:off x="441091" y="7783900"/>
            <a:ext cx="6000791" cy="112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로그인 후 연동하기를 희망하는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SNS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를 선택하면 팝업 창을 통해 로그인 화면이 생성됩니다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해당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SNS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로그인을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하면 연동이 완료 됩니다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 (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SNS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이용을 위해서는 웹에서 먼저 연동을 한 뒤 이용하실 수 있습니다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3. </a:t>
            </a:r>
            <a:r>
              <a:rPr lang="ko-KR" altLang="en-US" sz="16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포털 로그인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57" y="1193570"/>
            <a:ext cx="6276809" cy="6263677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6"/>
          <a:stretch/>
        </p:blipFill>
        <p:spPr>
          <a:xfrm>
            <a:off x="4653930" y="2936776"/>
            <a:ext cx="2071283" cy="1659927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4653930" y="2936776"/>
            <a:ext cx="2071283" cy="1659927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19B366B-0379-42D5-909C-DD6C3D02F30F}"/>
              </a:ext>
            </a:extLst>
          </p:cNvPr>
          <p:cNvSpPr/>
          <p:nvPr/>
        </p:nvSpPr>
        <p:spPr>
          <a:xfrm>
            <a:off x="441091" y="4808984"/>
            <a:ext cx="5941031" cy="2088232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12">
            <a:extLst>
              <a:ext uri="{FF2B5EF4-FFF2-40B4-BE49-F238E27FC236}">
                <a16:creationId xmlns:a16="http://schemas.microsoft.com/office/drawing/2014/main" id="{684F0F4A-91E0-46C9-96BE-19E854B3CD3F}"/>
              </a:ext>
            </a:extLst>
          </p:cNvPr>
          <p:cNvSpPr>
            <a:spLocks noChangeAspect="1"/>
          </p:cNvSpPr>
          <p:nvPr/>
        </p:nvSpPr>
        <p:spPr>
          <a:xfrm>
            <a:off x="141072" y="4808984"/>
            <a:ext cx="242948" cy="240819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25" name="모서리가 둥근 직사각형 12">
            <a:extLst>
              <a:ext uri="{FF2B5EF4-FFF2-40B4-BE49-F238E27FC236}">
                <a16:creationId xmlns:a16="http://schemas.microsoft.com/office/drawing/2014/main" id="{684F0F4A-91E0-46C9-96BE-19E854B3CD3F}"/>
              </a:ext>
            </a:extLst>
          </p:cNvPr>
          <p:cNvSpPr>
            <a:spLocks noChangeAspect="1"/>
          </p:cNvSpPr>
          <p:nvPr/>
        </p:nvSpPr>
        <p:spPr>
          <a:xfrm>
            <a:off x="4333390" y="2936776"/>
            <a:ext cx="242948" cy="240819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74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82577"/>
              </p:ext>
            </p:extLst>
          </p:nvPr>
        </p:nvGraphicFramePr>
        <p:xfrm>
          <a:off x="368300" y="1136580"/>
          <a:ext cx="6157837" cy="8280913"/>
        </p:xfrm>
        <a:graphic>
          <a:graphicData uri="http://schemas.openxmlformats.org/drawingml/2006/table">
            <a:tbl>
              <a:tblPr/>
              <a:tblGrid>
                <a:gridCol w="457350">
                  <a:extLst>
                    <a:ext uri="{9D8B030D-6E8A-4147-A177-3AD203B41FA5}">
                      <a16:colId xmlns:a16="http://schemas.microsoft.com/office/drawing/2014/main" val="1445881259"/>
                    </a:ext>
                  </a:extLst>
                </a:gridCol>
                <a:gridCol w="3241928">
                  <a:extLst>
                    <a:ext uri="{9D8B030D-6E8A-4147-A177-3AD203B41FA5}">
                      <a16:colId xmlns:a16="http://schemas.microsoft.com/office/drawing/2014/main" val="1299802632"/>
                    </a:ext>
                  </a:extLst>
                </a:gridCol>
                <a:gridCol w="1025728">
                  <a:extLst>
                    <a:ext uri="{9D8B030D-6E8A-4147-A177-3AD203B41FA5}">
                      <a16:colId xmlns:a16="http://schemas.microsoft.com/office/drawing/2014/main" val="1257775344"/>
                    </a:ext>
                  </a:extLst>
                </a:gridCol>
                <a:gridCol w="695854">
                  <a:extLst>
                    <a:ext uri="{9D8B030D-6E8A-4147-A177-3AD203B41FA5}">
                      <a16:colId xmlns:a16="http://schemas.microsoft.com/office/drawing/2014/main" val="61528394"/>
                    </a:ext>
                  </a:extLst>
                </a:gridCol>
                <a:gridCol w="736977">
                  <a:extLst>
                    <a:ext uri="{9D8B030D-6E8A-4147-A177-3AD203B41FA5}">
                      <a16:colId xmlns:a16="http://schemas.microsoft.com/office/drawing/2014/main" val="1031730830"/>
                    </a:ext>
                  </a:extLst>
                </a:gridCol>
              </a:tblGrid>
              <a:tr h="3661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버전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개정내용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개정일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승인자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954406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3.0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데이터 기반 사업 최초 작성</a:t>
                      </a:r>
                      <a:r>
                        <a:rPr lang="en-US" altLang="ko-KR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(3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.0)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2020.03.31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김재설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나혜령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937976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3.3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2022.11.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김나영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295247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3.4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2023.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04</a:t>
                      </a: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06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송유진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75005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3.5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5801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2024.04.25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박윤정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505386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3.6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 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2024.12.13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박윤정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022221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3.7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801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 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2025.02.14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박윤정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519123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3.8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801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기능개선 반영 현행화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2025.12.11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김나영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4648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4.0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0" baseline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포털통합</a:t>
                      </a:r>
                      <a:r>
                        <a:rPr lang="ko-KR" alt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화면 반영 현행화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2025.12.31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김동준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안규동</a:t>
                      </a: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985018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030394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015498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025142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401158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79119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082077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024123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013552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073121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257572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762708"/>
                  </a:ext>
                </a:extLst>
              </a:tr>
              <a:tr h="39573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5673" marR="15673" marT="15673" marB="15673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47292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8299" y="560512"/>
            <a:ext cx="6157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개 정 이 </a:t>
            </a:r>
            <a:r>
              <a:rPr lang="ko-KR" altLang="en-US" sz="2000" dirty="0" err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력</a:t>
            </a:r>
            <a:endParaRPr lang="ko-KR" altLang="en-US" sz="2000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7824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4.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메인페이지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2137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4-1.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활동처관리자 메인페이지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3374" y="1268671"/>
            <a:ext cx="6192839" cy="826809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로그인 후 이동하는 첫 페이지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나의 업무 영역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활동처현황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 err="1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마이페이지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공지사항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봉사신청 접수대기 목록으로 구성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9687" y="6453198"/>
            <a:ext cx="6193840" cy="256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나의 업무건수 카운트 영역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새로 고침 버튼 클릭 시 업무건수 카운트 갱신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봉사신청접수대기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승인상태의 일반봉사활동 중 신청자가 있는 봉사활동 건수 카운트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활동반려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등록한 자원봉사활동의 반려 건수 카운트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최근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주일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실적반려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승인요청 실적의 반려건수 카운트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최근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주일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 현황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활동처의 당해년도 등록현황 게시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마이페이지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 관리자 등록정보 게시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공지사항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시스템 관리자가 등록한 공지사항 목록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제목 클릭 시 게시물 상세내용 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팝업으로 제공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봉사신청 접수대기 상세 목록 게시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705A19-EFC2-7BFB-D173-9E5AA4A2A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6" y="2720752"/>
            <a:ext cx="6664088" cy="32231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4CF355A-805F-C197-958C-F6DBEEFC830E}"/>
              </a:ext>
            </a:extLst>
          </p:cNvPr>
          <p:cNvGrpSpPr/>
          <p:nvPr/>
        </p:nvGrpSpPr>
        <p:grpSpPr>
          <a:xfrm>
            <a:off x="136287" y="3196283"/>
            <a:ext cx="845235" cy="1153576"/>
            <a:chOff x="272200" y="2742268"/>
            <a:chExt cx="845235" cy="1153576"/>
          </a:xfrm>
        </p:grpSpPr>
        <p:sp>
          <p:nvSpPr>
            <p:cNvPr id="55" name="모서리가 둥근 직사각형 54"/>
            <p:cNvSpPr>
              <a:spLocks noChangeAspect="1"/>
            </p:cNvSpPr>
            <p:nvPr/>
          </p:nvSpPr>
          <p:spPr>
            <a:xfrm>
              <a:off x="396026" y="364384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272200" y="2742268"/>
              <a:ext cx="845235" cy="82061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7" name="Shape 56"/>
            <p:cNvCxnSpPr>
              <a:stCxn id="55" idx="3"/>
            </p:cNvCxnSpPr>
            <p:nvPr/>
          </p:nvCxnSpPr>
          <p:spPr>
            <a:xfrm flipV="1">
              <a:off x="650254" y="3562881"/>
              <a:ext cx="326801" cy="20696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46592A9-6DF9-631D-D9AC-5A902621E525}"/>
              </a:ext>
            </a:extLst>
          </p:cNvPr>
          <p:cNvGrpSpPr/>
          <p:nvPr/>
        </p:nvGrpSpPr>
        <p:grpSpPr>
          <a:xfrm>
            <a:off x="4005858" y="4277143"/>
            <a:ext cx="2762639" cy="1755977"/>
            <a:chOff x="4018874" y="4391677"/>
            <a:chExt cx="2762639" cy="1755977"/>
          </a:xfrm>
        </p:grpSpPr>
        <p:sp>
          <p:nvSpPr>
            <p:cNvPr id="32" name="직사각형 31"/>
            <p:cNvSpPr/>
            <p:nvPr/>
          </p:nvSpPr>
          <p:spPr>
            <a:xfrm>
              <a:off x="4018874" y="4701242"/>
              <a:ext cx="2762639" cy="144641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모서리가 둥근 직사각형 32"/>
            <p:cNvSpPr>
              <a:spLocks noChangeAspect="1"/>
            </p:cNvSpPr>
            <p:nvPr/>
          </p:nvSpPr>
          <p:spPr>
            <a:xfrm>
              <a:off x="5764911" y="4391677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5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34" name="Shape 33"/>
            <p:cNvCxnSpPr>
              <a:stCxn id="33" idx="1"/>
            </p:cNvCxnSpPr>
            <p:nvPr/>
          </p:nvCxnSpPr>
          <p:spPr>
            <a:xfrm rot="10800000" flipV="1">
              <a:off x="5264845" y="4517676"/>
              <a:ext cx="500066" cy="15975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C87895D-591D-DA44-E944-748EF9B1EE3F}"/>
              </a:ext>
            </a:extLst>
          </p:cNvPr>
          <p:cNvGrpSpPr/>
          <p:nvPr/>
        </p:nvGrpSpPr>
        <p:grpSpPr>
          <a:xfrm>
            <a:off x="4090313" y="2590784"/>
            <a:ext cx="2632988" cy="1825038"/>
            <a:chOff x="4090313" y="2590784"/>
            <a:chExt cx="2632988" cy="1825038"/>
          </a:xfrm>
        </p:grpSpPr>
        <p:sp>
          <p:nvSpPr>
            <p:cNvPr id="35" name="직사각형 34"/>
            <p:cNvSpPr/>
            <p:nvPr/>
          </p:nvSpPr>
          <p:spPr>
            <a:xfrm>
              <a:off x="4090313" y="2963250"/>
              <a:ext cx="2632988" cy="145257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모서리가 둥근 직사각형 35"/>
            <p:cNvSpPr>
              <a:spLocks noChangeAspect="1"/>
            </p:cNvSpPr>
            <p:nvPr/>
          </p:nvSpPr>
          <p:spPr>
            <a:xfrm>
              <a:off x="5922109" y="259078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3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37" name="Shape 36"/>
            <p:cNvCxnSpPr>
              <a:cxnSpLocks/>
            </p:cNvCxnSpPr>
            <p:nvPr/>
          </p:nvCxnSpPr>
          <p:spPr>
            <a:xfrm rot="10800000" flipV="1">
              <a:off x="5336283" y="2751109"/>
              <a:ext cx="500066" cy="15975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547746-E767-9496-7D35-38A571FA0DA1}"/>
              </a:ext>
            </a:extLst>
          </p:cNvPr>
          <p:cNvGrpSpPr/>
          <p:nvPr/>
        </p:nvGrpSpPr>
        <p:grpSpPr>
          <a:xfrm>
            <a:off x="1053530" y="4304928"/>
            <a:ext cx="2823228" cy="1723291"/>
            <a:chOff x="1124209" y="4386916"/>
            <a:chExt cx="2823228" cy="1723291"/>
          </a:xfrm>
        </p:grpSpPr>
        <p:sp>
          <p:nvSpPr>
            <p:cNvPr id="38" name="직사각형 37"/>
            <p:cNvSpPr/>
            <p:nvPr/>
          </p:nvSpPr>
          <p:spPr>
            <a:xfrm>
              <a:off x="1124209" y="4696481"/>
              <a:ext cx="2823228" cy="141372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모서리가 둥근 직사각형 38"/>
            <p:cNvSpPr>
              <a:spLocks noChangeAspect="1"/>
            </p:cNvSpPr>
            <p:nvPr/>
          </p:nvSpPr>
          <p:spPr>
            <a:xfrm>
              <a:off x="3264581" y="438691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4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54" name="Shape 53"/>
            <p:cNvCxnSpPr>
              <a:stCxn id="39" idx="1"/>
            </p:cNvCxnSpPr>
            <p:nvPr/>
          </p:nvCxnSpPr>
          <p:spPr>
            <a:xfrm rot="10800000" flipV="1">
              <a:off x="2764515" y="4512915"/>
              <a:ext cx="500066" cy="15975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E839DE5-82DC-463D-C48E-0F1D0217361F}"/>
              </a:ext>
            </a:extLst>
          </p:cNvPr>
          <p:cNvGrpSpPr/>
          <p:nvPr/>
        </p:nvGrpSpPr>
        <p:grpSpPr>
          <a:xfrm>
            <a:off x="1124209" y="2629640"/>
            <a:ext cx="2823228" cy="1820275"/>
            <a:chOff x="1589983" y="2595546"/>
            <a:chExt cx="2428892" cy="1820275"/>
          </a:xfrm>
        </p:grpSpPr>
        <p:sp>
          <p:nvSpPr>
            <p:cNvPr id="27" name="모서리가 둥근 직사각형 26"/>
            <p:cNvSpPr>
              <a:spLocks noChangeAspect="1"/>
            </p:cNvSpPr>
            <p:nvPr/>
          </p:nvSpPr>
          <p:spPr>
            <a:xfrm>
              <a:off x="3285778" y="259554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2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589983" y="2915624"/>
              <a:ext cx="2428892" cy="150019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1" name="Shape 30"/>
            <p:cNvCxnSpPr>
              <a:cxnSpLocks/>
              <a:endCxn id="28" idx="0"/>
            </p:cNvCxnSpPr>
            <p:nvPr/>
          </p:nvCxnSpPr>
          <p:spPr>
            <a:xfrm rot="10800000" flipV="1">
              <a:off x="2804429" y="2755872"/>
              <a:ext cx="500066" cy="159752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봉사기관 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9108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5-1.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봉사기관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활동처정보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7960" y="7159870"/>
            <a:ext cx="6215106" cy="88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활동처정보  탭에서 소속 활동처의 상세정보 확인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 상세정보 수정 후 저장버튼을 클릭하여 변경내용 저장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활동처명 변경이 필요한 경우 소속 자원봉사센터로 요청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159158-6507-7BCD-0309-8900230B2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84" y="1856656"/>
            <a:ext cx="6514820" cy="38559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78D4FAE-1C7B-F141-57DB-57CD6B2C6356}"/>
              </a:ext>
            </a:extLst>
          </p:cNvPr>
          <p:cNvGrpSpPr/>
          <p:nvPr/>
        </p:nvGrpSpPr>
        <p:grpSpPr>
          <a:xfrm>
            <a:off x="14869" y="1496616"/>
            <a:ext cx="1076865" cy="514354"/>
            <a:chOff x="221333" y="1352600"/>
            <a:chExt cx="1076865" cy="514354"/>
          </a:xfrm>
        </p:grpSpPr>
        <p:sp>
          <p:nvSpPr>
            <p:cNvPr id="36" name="모서리가 둥근 직사각형 35"/>
            <p:cNvSpPr>
              <a:spLocks noChangeAspect="1"/>
            </p:cNvSpPr>
            <p:nvPr/>
          </p:nvSpPr>
          <p:spPr>
            <a:xfrm>
              <a:off x="1043970" y="1352600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7" name="Shape 19"/>
            <p:cNvCxnSpPr>
              <a:stCxn id="36" idx="1"/>
              <a:endCxn id="38" idx="0"/>
            </p:cNvCxnSpPr>
            <p:nvPr/>
          </p:nvCxnSpPr>
          <p:spPr>
            <a:xfrm rot="10800000" flipV="1">
              <a:off x="521374" y="1478599"/>
              <a:ext cx="522597" cy="145465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직사각형 37"/>
            <p:cNvSpPr/>
            <p:nvPr/>
          </p:nvSpPr>
          <p:spPr>
            <a:xfrm>
              <a:off x="221333" y="1624065"/>
              <a:ext cx="600079" cy="2428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8AC0446-B882-E9C1-676E-EC1AE8FDF9AA}"/>
              </a:ext>
            </a:extLst>
          </p:cNvPr>
          <p:cNvGrpSpPr/>
          <p:nvPr/>
        </p:nvGrpSpPr>
        <p:grpSpPr>
          <a:xfrm>
            <a:off x="5878066" y="5463771"/>
            <a:ext cx="902527" cy="309219"/>
            <a:chOff x="5693349" y="5971150"/>
            <a:chExt cx="902527" cy="309219"/>
          </a:xfrm>
        </p:grpSpPr>
        <p:sp>
          <p:nvSpPr>
            <p:cNvPr id="40" name="모서리가 둥근 직사각형 39"/>
            <p:cNvSpPr>
              <a:spLocks noChangeAspect="1"/>
            </p:cNvSpPr>
            <p:nvPr/>
          </p:nvSpPr>
          <p:spPr>
            <a:xfrm>
              <a:off x="5693349" y="5971150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41" name="Shape 19"/>
            <p:cNvCxnSpPr>
              <a:cxnSpLocks/>
              <a:stCxn id="40" idx="0"/>
              <a:endCxn id="42" idx="0"/>
            </p:cNvCxnSpPr>
            <p:nvPr/>
          </p:nvCxnSpPr>
          <p:spPr>
            <a:xfrm rot="16200000" flipH="1">
              <a:off x="6068236" y="5723377"/>
              <a:ext cx="59132" cy="554678"/>
            </a:xfrm>
            <a:prstGeom prst="bentConnector3">
              <a:avLst>
                <a:gd name="adj1" fmla="val -177188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직사각형 41"/>
            <p:cNvSpPr/>
            <p:nvPr/>
          </p:nvSpPr>
          <p:spPr>
            <a:xfrm>
              <a:off x="6154405" y="6030282"/>
              <a:ext cx="441471" cy="25008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5.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봉사기관 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9108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5-2.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봉사기관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활동처관리자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9434" y="3955906"/>
            <a:ext cx="6215106" cy="88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활동처관리자 탭에서 소속 활동처의 관리자 목록확인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왼쪽의 체크박스를 선택하고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담당자로 지정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버튼 클릭 시 선택 된 관리자는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1365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포털의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봉사안내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자원봉사 활동기관정보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에  담당자명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담당자연락처가 노출된다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F7D829-A3F1-635B-DCCF-680B699D8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2" y="2152556"/>
            <a:ext cx="6859588" cy="124878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1BC9868-D7EA-6898-B6DD-759990306919}"/>
              </a:ext>
            </a:extLst>
          </p:cNvPr>
          <p:cNvGrpSpPr/>
          <p:nvPr/>
        </p:nvGrpSpPr>
        <p:grpSpPr>
          <a:xfrm>
            <a:off x="333450" y="2072680"/>
            <a:ext cx="1046316" cy="576064"/>
            <a:chOff x="477466" y="1496616"/>
            <a:chExt cx="1046316" cy="576064"/>
          </a:xfrm>
        </p:grpSpPr>
        <p:sp>
          <p:nvSpPr>
            <p:cNvPr id="30" name="모서리가 둥근 직사각형 29"/>
            <p:cNvSpPr>
              <a:spLocks noChangeAspect="1"/>
            </p:cNvSpPr>
            <p:nvPr/>
          </p:nvSpPr>
          <p:spPr>
            <a:xfrm>
              <a:off x="1269554" y="149661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1" name="Shape 19"/>
            <p:cNvCxnSpPr>
              <a:cxnSpLocks/>
              <a:endCxn id="32" idx="0"/>
            </p:cNvCxnSpPr>
            <p:nvPr/>
          </p:nvCxnSpPr>
          <p:spPr>
            <a:xfrm rot="10800000" flipV="1">
              <a:off x="855466" y="1640632"/>
              <a:ext cx="439344" cy="159752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직사각형 31"/>
            <p:cNvSpPr/>
            <p:nvPr/>
          </p:nvSpPr>
          <p:spPr>
            <a:xfrm>
              <a:off x="477466" y="1800384"/>
              <a:ext cx="756000" cy="27229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05047F4-D4DD-318E-F75A-6D848ABB0807}"/>
              </a:ext>
            </a:extLst>
          </p:cNvPr>
          <p:cNvGrpSpPr/>
          <p:nvPr/>
        </p:nvGrpSpPr>
        <p:grpSpPr>
          <a:xfrm>
            <a:off x="5662042" y="3147140"/>
            <a:ext cx="675953" cy="531483"/>
            <a:chOff x="5590034" y="2792760"/>
            <a:chExt cx="675953" cy="531483"/>
          </a:xfrm>
        </p:grpSpPr>
        <p:sp>
          <p:nvSpPr>
            <p:cNvPr id="10" name="모서리가 둥근 직사각형 29">
              <a:extLst>
                <a:ext uri="{FF2B5EF4-FFF2-40B4-BE49-F238E27FC236}">
                  <a16:creationId xmlns:a16="http://schemas.microsoft.com/office/drawing/2014/main" id="{4DCE7960-04EE-4F80-A889-5E770A2494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1759" y="3072243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11" name="Shape 19">
              <a:extLst>
                <a:ext uri="{FF2B5EF4-FFF2-40B4-BE49-F238E27FC236}">
                  <a16:creationId xmlns:a16="http://schemas.microsoft.com/office/drawing/2014/main" id="{E6F0D544-AEC8-4CA9-82C9-F9664F22E725}"/>
                </a:ext>
              </a:extLst>
            </p:cNvPr>
            <p:cNvCxnSpPr>
              <a:cxnSpLocks/>
              <a:stCxn id="10" idx="1"/>
            </p:cNvCxnSpPr>
            <p:nvPr/>
          </p:nvCxnSpPr>
          <p:spPr>
            <a:xfrm rot="10800000">
              <a:off x="5847211" y="3042423"/>
              <a:ext cx="164548" cy="155821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95A4EC80-97C8-4921-B494-AA6CD8D5F35E}"/>
                </a:ext>
              </a:extLst>
            </p:cNvPr>
            <p:cNvSpPr/>
            <p:nvPr/>
          </p:nvSpPr>
          <p:spPr>
            <a:xfrm>
              <a:off x="5590034" y="2792760"/>
              <a:ext cx="656087" cy="252000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조회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목록 화면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4" y="1284059"/>
            <a:ext cx="6239691" cy="671517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활동처가 등록한 일반 자원봉사 활동을 조회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조회된 활동 자원봉사자 배치 및 실적등록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960" y="5829695"/>
            <a:ext cx="6143668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자원봉사 활동명</a:t>
            </a:r>
            <a:r>
              <a:rPr lang="en-US" altLang="ko-KR" sz="1200" b="0" dirty="0">
                <a:solidFill>
                  <a:schemeClr val="tx1"/>
                </a:solidFill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</a:rPr>
              <a:t>활동유형 등 검색조건 입력 후 해당 센터 별 자원봉사 활동 조회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목록 상단의 항목 타이틀 클릭 시 항목별 오름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내림차순 정렬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활동처명이나 활동명을 클릭하여 자원봉사 활동 상세페이지로 이동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하단 버튼기능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 추가버튼 클릭 시 신규 자원봉사 활동 등록페이지로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목록 좌측의 라디오버튼 선택 후 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버튼을 클릭 하여 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페이지로 이동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승인된 자원봉사 활동만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D1B45CA-BAC6-B16F-C63F-0EE5AA7D0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0959"/>
            <a:ext cx="6859588" cy="180931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F6097DF-F1D2-CB77-DE45-99FD2F0F2A48}"/>
              </a:ext>
            </a:extLst>
          </p:cNvPr>
          <p:cNvGrpSpPr/>
          <p:nvPr/>
        </p:nvGrpSpPr>
        <p:grpSpPr>
          <a:xfrm>
            <a:off x="-7158" y="3427060"/>
            <a:ext cx="6646633" cy="290500"/>
            <a:chOff x="-48487" y="3728864"/>
            <a:chExt cx="6646633" cy="290500"/>
          </a:xfrm>
        </p:grpSpPr>
        <p:sp>
          <p:nvSpPr>
            <p:cNvPr id="19" name="모서리가 둥근 직사각형 12">
              <a:extLst>
                <a:ext uri="{FF2B5EF4-FFF2-40B4-BE49-F238E27FC236}">
                  <a16:creationId xmlns:a16="http://schemas.microsoft.com/office/drawing/2014/main" id="{20957A40-885D-4E64-AB73-5E6D8A788B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8487" y="376736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2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E513F597-AEE6-4DC1-89F5-EC4733A68325}"/>
                </a:ext>
              </a:extLst>
            </p:cNvPr>
            <p:cNvSpPr/>
            <p:nvPr/>
          </p:nvSpPr>
          <p:spPr>
            <a:xfrm>
              <a:off x="335491" y="3728864"/>
              <a:ext cx="6262655" cy="24765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4" name="Shape 19">
              <a:extLst>
                <a:ext uri="{FF2B5EF4-FFF2-40B4-BE49-F238E27FC236}">
                  <a16:creationId xmlns:a16="http://schemas.microsoft.com/office/drawing/2014/main" id="{8BA5F07F-A7F0-4CA3-9B55-8B98F3F9D15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91506" y="3432887"/>
              <a:ext cx="414" cy="592368"/>
            </a:xfrm>
            <a:prstGeom prst="bentConnector3">
              <a:avLst>
                <a:gd name="adj1" fmla="val 32310145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7F9D2F8-2E85-1A24-9C74-EAB357D2F8CC}"/>
              </a:ext>
            </a:extLst>
          </p:cNvPr>
          <p:cNvGrpSpPr/>
          <p:nvPr/>
        </p:nvGrpSpPr>
        <p:grpSpPr>
          <a:xfrm>
            <a:off x="603040" y="3679195"/>
            <a:ext cx="2357454" cy="532989"/>
            <a:chOff x="405458" y="4016896"/>
            <a:chExt cx="2357454" cy="532989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BF8EAE8E-3E77-45F9-A1F8-7A48554F4192}"/>
                </a:ext>
              </a:extLst>
            </p:cNvPr>
            <p:cNvSpPr/>
            <p:nvPr/>
          </p:nvSpPr>
          <p:spPr>
            <a:xfrm>
              <a:off x="762648" y="4016896"/>
              <a:ext cx="2000264" cy="2428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모서리가 둥근 직사각형 21">
              <a:extLst>
                <a:ext uri="{FF2B5EF4-FFF2-40B4-BE49-F238E27FC236}">
                  <a16:creationId xmlns:a16="http://schemas.microsoft.com/office/drawing/2014/main" id="{7B6A6636-6E4F-4FAA-92E1-30E659693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8" y="4297885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25" name="Shape 19">
              <a:extLst>
                <a:ext uri="{FF2B5EF4-FFF2-40B4-BE49-F238E27FC236}">
                  <a16:creationId xmlns:a16="http://schemas.microsoft.com/office/drawing/2014/main" id="{510E4E98-062C-4209-9ABD-116D07F159E9}"/>
                </a:ext>
              </a:extLst>
            </p:cNvPr>
            <p:cNvCxnSpPr>
              <a:stCxn id="21" idx="3"/>
              <a:endCxn id="20" idx="2"/>
            </p:cNvCxnSpPr>
            <p:nvPr/>
          </p:nvCxnSpPr>
          <p:spPr>
            <a:xfrm flipV="1">
              <a:off x="659686" y="4259785"/>
              <a:ext cx="1103094" cy="164100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9551302-AA28-8837-B0A5-4C988BE06A25}"/>
              </a:ext>
            </a:extLst>
          </p:cNvPr>
          <p:cNvGrpSpPr/>
          <p:nvPr/>
        </p:nvGrpSpPr>
        <p:grpSpPr>
          <a:xfrm>
            <a:off x="5287952" y="4010722"/>
            <a:ext cx="1571636" cy="261525"/>
            <a:chOff x="5215944" y="4448814"/>
            <a:chExt cx="1571636" cy="261525"/>
          </a:xfrm>
        </p:grpSpPr>
        <p:sp>
          <p:nvSpPr>
            <p:cNvPr id="26" name="모서리가 둥근 직사각형 32">
              <a:extLst>
                <a:ext uri="{FF2B5EF4-FFF2-40B4-BE49-F238E27FC236}">
                  <a16:creationId xmlns:a16="http://schemas.microsoft.com/office/drawing/2014/main" id="{ED6E333D-FB38-4D93-A0A8-4D1C27A78B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15944" y="444881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4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613A14BB-5E3D-4C5A-B73A-446E478338A4}"/>
                </a:ext>
              </a:extLst>
            </p:cNvPr>
            <p:cNvSpPr/>
            <p:nvPr/>
          </p:nvSpPr>
          <p:spPr>
            <a:xfrm>
              <a:off x="5501696" y="4467450"/>
              <a:ext cx="1285884" cy="2428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433A5E9-7DD5-1C21-5383-F1206FAD8454}"/>
              </a:ext>
            </a:extLst>
          </p:cNvPr>
          <p:cNvGrpSpPr/>
          <p:nvPr/>
        </p:nvGrpSpPr>
        <p:grpSpPr>
          <a:xfrm>
            <a:off x="189434" y="2380796"/>
            <a:ext cx="6480720" cy="916019"/>
            <a:chOff x="189434" y="2648744"/>
            <a:chExt cx="6480720" cy="916019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15AED47E-FA04-409C-9FA7-C14DEE1BFB82}"/>
                </a:ext>
              </a:extLst>
            </p:cNvPr>
            <p:cNvSpPr/>
            <p:nvPr/>
          </p:nvSpPr>
          <p:spPr>
            <a:xfrm>
              <a:off x="189434" y="2970906"/>
              <a:ext cx="6408712" cy="59385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11">
              <a:extLst>
                <a:ext uri="{FF2B5EF4-FFF2-40B4-BE49-F238E27FC236}">
                  <a16:creationId xmlns:a16="http://schemas.microsoft.com/office/drawing/2014/main" id="{99B7C16A-698C-4FE3-BE4B-0862505EC9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15926" y="264874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4521F0-8BC2-EA9A-3D45-44C2B0AA8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1551"/>
            <a:ext cx="6859588" cy="411119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신규활동 등록화면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B6C2814-D72A-E8C9-AFD2-F3F5768D2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22746"/>
            <a:ext cx="6859588" cy="176250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3450" y="7348977"/>
            <a:ext cx="6143668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활동처명은 자동으로 입력 됨</a:t>
            </a:r>
            <a:endParaRPr lang="en-US" altLang="ko-KR" sz="11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시간인증</a:t>
            </a:r>
            <a:r>
              <a:rPr lang="en-US" altLang="ko-KR" sz="1100" b="0" dirty="0">
                <a:solidFill>
                  <a:schemeClr val="tx1"/>
                </a:solidFill>
              </a:rPr>
              <a:t>,</a:t>
            </a:r>
            <a:r>
              <a:rPr lang="ko-KR" altLang="en-US" sz="1100" b="0" dirty="0">
                <a:solidFill>
                  <a:schemeClr val="tx1"/>
                </a:solidFill>
              </a:rPr>
              <a:t>활동인증 중 </a:t>
            </a:r>
            <a:r>
              <a:rPr lang="ko-KR" altLang="en-US" sz="1100" b="0" dirty="0" err="1">
                <a:solidFill>
                  <a:schemeClr val="tx1"/>
                </a:solidFill>
              </a:rPr>
              <a:t>선택시</a:t>
            </a:r>
            <a:r>
              <a:rPr lang="ko-KR" altLang="en-US" sz="1100" b="0" dirty="0">
                <a:solidFill>
                  <a:schemeClr val="tx1"/>
                </a:solidFill>
              </a:rPr>
              <a:t> 온라인봉사</a:t>
            </a:r>
            <a:r>
              <a:rPr lang="en-US" altLang="ko-KR" sz="1100" b="0" dirty="0">
                <a:solidFill>
                  <a:schemeClr val="tx1"/>
                </a:solidFill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</a:rPr>
              <a:t>오프라인 봉사로 구분할 수 있음</a:t>
            </a:r>
            <a:r>
              <a:rPr lang="en-US" altLang="ko-KR" sz="1100" b="0" dirty="0">
                <a:solidFill>
                  <a:schemeClr val="tx1"/>
                </a:solidFill>
              </a:rPr>
              <a:t>.</a:t>
            </a: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요일선택 버튼 클릭 시 팝업창의 캘린더 화면에서 봉사요일</a:t>
            </a:r>
            <a:r>
              <a:rPr lang="en-US" altLang="ko-KR" sz="1100" b="0" dirty="0">
                <a:solidFill>
                  <a:schemeClr val="tx1"/>
                </a:solidFill>
              </a:rPr>
              <a:t>/</a:t>
            </a:r>
            <a:r>
              <a:rPr lang="ko-KR" altLang="en-US" sz="1100" b="0" dirty="0">
                <a:solidFill>
                  <a:schemeClr val="tx1"/>
                </a:solidFill>
              </a:rPr>
              <a:t>날짜 지정</a:t>
            </a:r>
            <a:endParaRPr lang="en-US" altLang="ko-KR" sz="11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파일 첨부기능</a:t>
            </a:r>
            <a:endParaRPr lang="en-US" altLang="ko-KR" sz="11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봉사자 유형 </a:t>
            </a:r>
            <a:r>
              <a:rPr lang="en-US" altLang="ko-KR" sz="1100" b="0" dirty="0">
                <a:solidFill>
                  <a:schemeClr val="tx1"/>
                </a:solidFill>
              </a:rPr>
              <a:t>:  </a:t>
            </a:r>
            <a:r>
              <a:rPr lang="ko-KR" altLang="en-US" sz="1100" b="0" dirty="0">
                <a:solidFill>
                  <a:schemeClr val="tx1"/>
                </a:solidFill>
              </a:rPr>
              <a:t>성인</a:t>
            </a:r>
            <a:r>
              <a:rPr lang="en-US" altLang="ko-KR" sz="1100" b="0" dirty="0">
                <a:solidFill>
                  <a:schemeClr val="tx1"/>
                </a:solidFill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</a:rPr>
              <a:t>청소년 선택 시 </a:t>
            </a:r>
            <a:r>
              <a:rPr lang="en-US" altLang="ko-KR" sz="1100" b="0" dirty="0">
                <a:solidFill>
                  <a:schemeClr val="tx1"/>
                </a:solidFill>
              </a:rPr>
              <a:t>1365</a:t>
            </a:r>
            <a:r>
              <a:rPr lang="ko-KR" altLang="en-US" sz="1100" b="0" dirty="0">
                <a:solidFill>
                  <a:schemeClr val="tx1"/>
                </a:solidFill>
              </a:rPr>
              <a:t>포털 홈페이지의 개인참여 메뉴로</a:t>
            </a:r>
            <a:r>
              <a:rPr lang="en-US" altLang="ko-KR" sz="1100" b="0" dirty="0">
                <a:solidFill>
                  <a:schemeClr val="tx1"/>
                </a:solidFill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</a:rPr>
              <a:t>기업 선택 시 기업참여 메뉴로 게시됨 </a:t>
            </a:r>
            <a:r>
              <a:rPr lang="en-US" altLang="ko-KR" sz="1100" b="0" dirty="0">
                <a:solidFill>
                  <a:schemeClr val="tx1"/>
                </a:solidFill>
              </a:rPr>
              <a:t>(</a:t>
            </a:r>
            <a:r>
              <a:rPr lang="ko-KR" altLang="en-US" sz="1100" b="0" dirty="0">
                <a:solidFill>
                  <a:schemeClr val="tx1"/>
                </a:solidFill>
              </a:rPr>
              <a:t>같이 체크된 경우 두 메뉴에 모두 게시</a:t>
            </a:r>
            <a:r>
              <a:rPr lang="en-US" altLang="ko-KR" sz="1100" b="0" dirty="0">
                <a:solidFill>
                  <a:schemeClr val="tx1"/>
                </a:solidFill>
              </a:rPr>
              <a:t>)</a:t>
            </a: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특이사항 항목명을 관리자메모로 변경 </a:t>
            </a:r>
            <a:r>
              <a:rPr lang="en-US" altLang="ko-KR" sz="1100" b="0" dirty="0">
                <a:solidFill>
                  <a:schemeClr val="tx1"/>
                </a:solidFill>
              </a:rPr>
              <a:t>(</a:t>
            </a:r>
            <a:r>
              <a:rPr lang="ko-KR" altLang="en-US" sz="1100" b="0" dirty="0">
                <a:solidFill>
                  <a:schemeClr val="tx1"/>
                </a:solidFill>
              </a:rPr>
              <a:t>입력한 내용은 </a:t>
            </a:r>
            <a:r>
              <a:rPr lang="ko-KR" altLang="en-US" sz="1100" b="0" dirty="0" err="1">
                <a:solidFill>
                  <a:schemeClr val="tx1"/>
                </a:solidFill>
              </a:rPr>
              <a:t>포털에</a:t>
            </a:r>
            <a:r>
              <a:rPr lang="ko-KR" altLang="en-US" sz="1100" b="0" dirty="0">
                <a:solidFill>
                  <a:schemeClr val="tx1"/>
                </a:solidFill>
              </a:rPr>
              <a:t> 게시되지 않음</a:t>
            </a:r>
            <a:r>
              <a:rPr lang="en-US" altLang="ko-KR" sz="1100" b="0" dirty="0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EE5467-74C4-5284-1D79-FBF08B53E3C3}"/>
              </a:ext>
            </a:extLst>
          </p:cNvPr>
          <p:cNvGrpSpPr/>
          <p:nvPr/>
        </p:nvGrpSpPr>
        <p:grpSpPr>
          <a:xfrm>
            <a:off x="2205658" y="1237774"/>
            <a:ext cx="2491624" cy="618882"/>
            <a:chOff x="2138255" y="1379796"/>
            <a:chExt cx="2491624" cy="618882"/>
          </a:xfrm>
        </p:grpSpPr>
        <p:sp>
          <p:nvSpPr>
            <p:cNvPr id="35" name="모서리가 둥근 직사각형 34"/>
            <p:cNvSpPr>
              <a:spLocks noChangeAspect="1"/>
            </p:cNvSpPr>
            <p:nvPr/>
          </p:nvSpPr>
          <p:spPr>
            <a:xfrm>
              <a:off x="4375651" y="137979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6" name="Shape 19"/>
            <p:cNvCxnSpPr>
              <a:cxnSpLocks/>
              <a:stCxn id="35" idx="1"/>
              <a:endCxn id="37" idx="0"/>
            </p:cNvCxnSpPr>
            <p:nvPr/>
          </p:nvCxnSpPr>
          <p:spPr>
            <a:xfrm rot="10800000" flipV="1">
              <a:off x="3097453" y="1505795"/>
              <a:ext cx="1278199" cy="24999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직사각형 36"/>
            <p:cNvSpPr/>
            <p:nvPr/>
          </p:nvSpPr>
          <p:spPr>
            <a:xfrm>
              <a:off x="2138255" y="1755789"/>
              <a:ext cx="1918394" cy="2428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FA85CF9-B63E-EF90-99A2-F1ABC12DE7F3}"/>
              </a:ext>
            </a:extLst>
          </p:cNvPr>
          <p:cNvGrpSpPr/>
          <p:nvPr/>
        </p:nvGrpSpPr>
        <p:grpSpPr>
          <a:xfrm>
            <a:off x="45418" y="1350751"/>
            <a:ext cx="2001075" cy="642417"/>
            <a:chOff x="75629" y="1437072"/>
            <a:chExt cx="2001075" cy="642417"/>
          </a:xfrm>
        </p:grpSpPr>
        <p:sp>
          <p:nvSpPr>
            <p:cNvPr id="38" name="모서리가 둥근 직사각형 37"/>
            <p:cNvSpPr>
              <a:spLocks noChangeAspect="1"/>
            </p:cNvSpPr>
            <p:nvPr/>
          </p:nvSpPr>
          <p:spPr>
            <a:xfrm>
              <a:off x="1822476" y="1437072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9" name="Shape 19"/>
            <p:cNvCxnSpPr>
              <a:cxnSpLocks/>
              <a:stCxn id="38" idx="1"/>
              <a:endCxn id="40" idx="0"/>
            </p:cNvCxnSpPr>
            <p:nvPr/>
          </p:nvCxnSpPr>
          <p:spPr>
            <a:xfrm rot="10800000" flipV="1">
              <a:off x="911456" y="1563071"/>
              <a:ext cx="911020" cy="385433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직사각형 39"/>
            <p:cNvSpPr/>
            <p:nvPr/>
          </p:nvSpPr>
          <p:spPr>
            <a:xfrm>
              <a:off x="75629" y="1948505"/>
              <a:ext cx="1671653" cy="13098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9C3DF9B-9AB1-5623-9A6A-E8BFDB414678}"/>
              </a:ext>
            </a:extLst>
          </p:cNvPr>
          <p:cNvGrpSpPr/>
          <p:nvPr/>
        </p:nvGrpSpPr>
        <p:grpSpPr>
          <a:xfrm>
            <a:off x="45418" y="2468752"/>
            <a:ext cx="2486476" cy="252000"/>
            <a:chOff x="637696" y="2527031"/>
            <a:chExt cx="1911768" cy="252000"/>
          </a:xfrm>
        </p:grpSpPr>
        <p:sp>
          <p:nvSpPr>
            <p:cNvPr id="44" name="모서리가 둥근 직사각형 43"/>
            <p:cNvSpPr>
              <a:spLocks noChangeAspect="1"/>
            </p:cNvSpPr>
            <p:nvPr/>
          </p:nvSpPr>
          <p:spPr>
            <a:xfrm>
              <a:off x="2295236" y="252703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45" name="Shape 19"/>
            <p:cNvCxnSpPr>
              <a:cxnSpLocks/>
              <a:stCxn id="44" idx="1"/>
              <a:endCxn id="46" idx="3"/>
            </p:cNvCxnSpPr>
            <p:nvPr/>
          </p:nvCxnSpPr>
          <p:spPr>
            <a:xfrm rot="10800000" flipV="1">
              <a:off x="1822476" y="2653030"/>
              <a:ext cx="472760" cy="1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직사각형 45"/>
            <p:cNvSpPr/>
            <p:nvPr/>
          </p:nvSpPr>
          <p:spPr>
            <a:xfrm>
              <a:off x="637696" y="2574588"/>
              <a:ext cx="1184780" cy="15688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7ED9A7-25B3-C7A3-392F-B1306D6010D0}"/>
              </a:ext>
            </a:extLst>
          </p:cNvPr>
          <p:cNvGrpSpPr/>
          <p:nvPr/>
        </p:nvGrpSpPr>
        <p:grpSpPr>
          <a:xfrm>
            <a:off x="45418" y="2864768"/>
            <a:ext cx="3253310" cy="552454"/>
            <a:chOff x="609172" y="2843450"/>
            <a:chExt cx="3253310" cy="552454"/>
          </a:xfrm>
        </p:grpSpPr>
        <p:sp>
          <p:nvSpPr>
            <p:cNvPr id="41" name="모서리가 둥근 직사각형 40"/>
            <p:cNvSpPr>
              <a:spLocks noChangeAspect="1"/>
            </p:cNvSpPr>
            <p:nvPr/>
          </p:nvSpPr>
          <p:spPr>
            <a:xfrm>
              <a:off x="3608254" y="299367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4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42" name="Shape 19"/>
            <p:cNvCxnSpPr>
              <a:stCxn id="41" idx="1"/>
              <a:endCxn id="43" idx="3"/>
            </p:cNvCxnSpPr>
            <p:nvPr/>
          </p:nvCxnSpPr>
          <p:spPr>
            <a:xfrm rot="10800000" flipV="1">
              <a:off x="3252378" y="3119675"/>
              <a:ext cx="355876" cy="1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직사각형 42"/>
            <p:cNvSpPr/>
            <p:nvPr/>
          </p:nvSpPr>
          <p:spPr>
            <a:xfrm>
              <a:off x="609172" y="2843450"/>
              <a:ext cx="2643206" cy="55245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F73BC1-908C-545E-031F-C211FB0D1A79}"/>
              </a:ext>
            </a:extLst>
          </p:cNvPr>
          <p:cNvGrpSpPr/>
          <p:nvPr/>
        </p:nvGrpSpPr>
        <p:grpSpPr>
          <a:xfrm>
            <a:off x="367254" y="5231466"/>
            <a:ext cx="1190332" cy="341508"/>
            <a:chOff x="384825" y="5205331"/>
            <a:chExt cx="1190332" cy="341508"/>
          </a:xfrm>
        </p:grpSpPr>
        <p:sp>
          <p:nvSpPr>
            <p:cNvPr id="47" name="직사각형 46"/>
            <p:cNvSpPr/>
            <p:nvPr/>
          </p:nvSpPr>
          <p:spPr>
            <a:xfrm>
              <a:off x="536592" y="5397075"/>
              <a:ext cx="1038565" cy="14976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8" name="모서리가 둥근 직사각형 47"/>
            <p:cNvSpPr>
              <a:spLocks noChangeAspect="1"/>
            </p:cNvSpPr>
            <p:nvPr/>
          </p:nvSpPr>
          <p:spPr>
            <a:xfrm>
              <a:off x="384825" y="520533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5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829E43E-8828-ECED-1718-AC2CDC86880F}"/>
              </a:ext>
            </a:extLst>
          </p:cNvPr>
          <p:cNvGrpSpPr/>
          <p:nvPr/>
        </p:nvGrpSpPr>
        <p:grpSpPr>
          <a:xfrm>
            <a:off x="683583" y="6135491"/>
            <a:ext cx="5159496" cy="727073"/>
            <a:chOff x="742421" y="6013918"/>
            <a:chExt cx="5159496" cy="727073"/>
          </a:xfrm>
        </p:grpSpPr>
        <p:sp>
          <p:nvSpPr>
            <p:cNvPr id="49" name="직사각형 48"/>
            <p:cNvSpPr/>
            <p:nvPr/>
          </p:nvSpPr>
          <p:spPr>
            <a:xfrm>
              <a:off x="742421" y="6139918"/>
              <a:ext cx="5159496" cy="60107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모서리가 둥근 직사각형 49"/>
            <p:cNvSpPr>
              <a:spLocks noChangeAspect="1"/>
            </p:cNvSpPr>
            <p:nvPr/>
          </p:nvSpPr>
          <p:spPr>
            <a:xfrm>
              <a:off x="5551741" y="6013918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6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479" y="5013762"/>
            <a:ext cx="3040054" cy="3334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1CB922-85FD-1F06-9FDF-1657100224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48"/>
          <a:stretch/>
        </p:blipFill>
        <p:spPr>
          <a:xfrm>
            <a:off x="0" y="1203740"/>
            <a:ext cx="6859588" cy="374926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b="1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상세 화면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(QR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코드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kumimoji="0" lang="ko-KR" alt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8435" y="5495929"/>
            <a:ext cx="6143668" cy="377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등록요청 자원봉사 활동의 경우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수정버튼 클릭 시 등록한 자원봉사 활동 정보 수정페이지로 이동 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</a:rPr>
              <a:t>승인</a:t>
            </a:r>
            <a:r>
              <a:rPr lang="en-US" altLang="ko-KR" sz="1200" b="0" dirty="0">
                <a:solidFill>
                  <a:schemeClr val="tx1"/>
                </a:solidFill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</a:rPr>
              <a:t>반려 버튼을 클릭하여 신청한 반복활동 승인</a:t>
            </a:r>
            <a:r>
              <a:rPr lang="en-US" altLang="ko-KR" sz="1200" b="0" dirty="0">
                <a:solidFill>
                  <a:schemeClr val="tx1"/>
                </a:solidFill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</a:rPr>
              <a:t>반려 처리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  (</a:t>
            </a:r>
            <a:r>
              <a:rPr lang="ko-KR" altLang="en-US" sz="1200" b="0" dirty="0">
                <a:solidFill>
                  <a:schemeClr val="tx1"/>
                </a:solidFill>
              </a:rPr>
              <a:t>반려처리 시 반려사유 입력 필수</a:t>
            </a:r>
            <a:r>
              <a:rPr lang="en-US" altLang="ko-KR" sz="1200" b="0" dirty="0">
                <a:solidFill>
                  <a:schemeClr val="tx1"/>
                </a:solidFill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승인된 자원봉사 활동의 경우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버튼 클릭 시 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페이지로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수정버튼 클릭 시 등록한 자원봉사 활동 정보 수정페이지로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수정가능 항목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활동제목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봉사내용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봉사활동 마감일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모집마감일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모집인원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첨부파일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링크공유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봉사자 유형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봉사대상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1365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포탈 공개여부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 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ko-KR" altLang="en-US" sz="12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오타 등의 수정만 권고하며 봉사내용이나 제목이 바뀔 시 신청한 자원봉사자에게 수정사항을 안내함</a:t>
            </a:r>
            <a:r>
              <a:rPr lang="en-US" altLang="ko-KR" sz="12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필수사항</a:t>
            </a:r>
            <a:r>
              <a:rPr lang="en-US" altLang="ko-KR" sz="12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en-US" altLang="ko-KR" sz="1200" b="0" dirty="0">
                <a:solidFill>
                  <a:schemeClr val="tx1"/>
                </a:solidFill>
              </a:rPr>
              <a:t>QR</a:t>
            </a:r>
            <a:r>
              <a:rPr lang="ko-KR" altLang="en-US" sz="1200" b="0" dirty="0">
                <a:solidFill>
                  <a:schemeClr val="tx1"/>
                </a:solidFill>
              </a:rPr>
              <a:t>코드 다운로드 및 인쇄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algn="l" defTabSz="1043056"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</a:rPr>
              <a:t>      - </a:t>
            </a:r>
            <a:r>
              <a:rPr lang="ko-KR" altLang="en-US" sz="1200" b="0" dirty="0">
                <a:solidFill>
                  <a:schemeClr val="tx1"/>
                </a:solidFill>
              </a:rPr>
              <a:t>일감 생성 시 </a:t>
            </a:r>
            <a:r>
              <a:rPr lang="en-US" altLang="ko-KR" sz="1200" b="0" dirty="0">
                <a:solidFill>
                  <a:schemeClr val="tx1"/>
                </a:solidFill>
              </a:rPr>
              <a:t>QR</a:t>
            </a:r>
            <a:r>
              <a:rPr lang="ko-KR" altLang="en-US" sz="1200" b="0" dirty="0">
                <a:solidFill>
                  <a:schemeClr val="tx1"/>
                </a:solidFill>
              </a:rPr>
              <a:t>코드가 자동 생성됩니다</a:t>
            </a:r>
            <a:r>
              <a:rPr lang="en-US" altLang="ko-KR" sz="1200" b="0" dirty="0">
                <a:solidFill>
                  <a:schemeClr val="tx1"/>
                </a:solidFill>
              </a:rPr>
              <a:t>.</a:t>
            </a:r>
          </a:p>
          <a:p>
            <a:pPr algn="l" defTabSz="1043056"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</a:rPr>
              <a:t>      - </a:t>
            </a:r>
            <a:r>
              <a:rPr lang="ko-KR" altLang="en-US" sz="1200" b="0" dirty="0">
                <a:solidFill>
                  <a:schemeClr val="tx1"/>
                </a:solidFill>
              </a:rPr>
              <a:t>팝업 창에서 </a:t>
            </a:r>
            <a:r>
              <a:rPr lang="en-US" altLang="ko-KR" sz="1200" b="0" dirty="0">
                <a:solidFill>
                  <a:schemeClr val="tx1"/>
                </a:solidFill>
              </a:rPr>
              <a:t>QR</a:t>
            </a:r>
            <a:r>
              <a:rPr lang="ko-KR" altLang="en-US" sz="1200" b="0" dirty="0">
                <a:solidFill>
                  <a:schemeClr val="tx1"/>
                </a:solidFill>
              </a:rPr>
              <a:t>코드를 다운받을 수 있으며 인쇄버튼을 눌러 인쇄를 할 수 있습니다</a:t>
            </a:r>
            <a:r>
              <a:rPr lang="en-US" altLang="ko-KR" sz="1200" b="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DB8075E-53B0-9064-E68F-D00DC5032257}"/>
              </a:ext>
            </a:extLst>
          </p:cNvPr>
          <p:cNvGrpSpPr/>
          <p:nvPr/>
        </p:nvGrpSpPr>
        <p:grpSpPr>
          <a:xfrm>
            <a:off x="2565698" y="1856656"/>
            <a:ext cx="1168084" cy="252000"/>
            <a:chOff x="10364810" y="2707066"/>
            <a:chExt cx="1168084" cy="252000"/>
          </a:xfrm>
        </p:grpSpPr>
        <p:sp>
          <p:nvSpPr>
            <p:cNvPr id="40" name="모서리가 둥근 직사각형 39"/>
            <p:cNvSpPr>
              <a:spLocks noChangeAspect="1"/>
            </p:cNvSpPr>
            <p:nvPr/>
          </p:nvSpPr>
          <p:spPr>
            <a:xfrm>
              <a:off x="11278666" y="270706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41" name="Shape 19"/>
            <p:cNvCxnSpPr>
              <a:cxnSpLocks/>
            </p:cNvCxnSpPr>
            <p:nvPr/>
          </p:nvCxnSpPr>
          <p:spPr>
            <a:xfrm rot="10800000" flipV="1">
              <a:off x="10957800" y="2854814"/>
              <a:ext cx="392874" cy="1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직사각형 41"/>
            <p:cNvSpPr/>
            <p:nvPr/>
          </p:nvSpPr>
          <p:spPr>
            <a:xfrm>
              <a:off x="10364810" y="2707066"/>
              <a:ext cx="578630" cy="21697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3D93485-2816-B23F-802C-0207A8005C41}"/>
              </a:ext>
            </a:extLst>
          </p:cNvPr>
          <p:cNvGrpSpPr/>
          <p:nvPr/>
        </p:nvGrpSpPr>
        <p:grpSpPr>
          <a:xfrm>
            <a:off x="5004607" y="4463228"/>
            <a:ext cx="1825864" cy="500066"/>
            <a:chOff x="9842682" y="4475364"/>
            <a:chExt cx="1825864" cy="500066"/>
          </a:xfrm>
        </p:grpSpPr>
        <p:pic>
          <p:nvPicPr>
            <p:cNvPr id="2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342562" y="4743015"/>
              <a:ext cx="1262842" cy="209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모서리가 둥근 직사각형 29"/>
            <p:cNvSpPr>
              <a:spLocks noChangeAspect="1"/>
            </p:cNvSpPr>
            <p:nvPr/>
          </p:nvSpPr>
          <p:spPr>
            <a:xfrm>
              <a:off x="9842682" y="447536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1" name="Shape 19"/>
            <p:cNvCxnSpPr>
              <a:stCxn id="30" idx="2"/>
              <a:endCxn id="32" idx="1"/>
            </p:cNvCxnSpPr>
            <p:nvPr/>
          </p:nvCxnSpPr>
          <p:spPr>
            <a:xfrm rot="16200000" flipH="1">
              <a:off x="10061822" y="4635337"/>
              <a:ext cx="131384" cy="315437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직사각형 31"/>
            <p:cNvSpPr/>
            <p:nvPr/>
          </p:nvSpPr>
          <p:spPr>
            <a:xfrm>
              <a:off x="10285233" y="4742066"/>
              <a:ext cx="1383313" cy="23336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직사각형 32"/>
          <p:cNvSpPr/>
          <p:nvPr/>
        </p:nvSpPr>
        <p:spPr>
          <a:xfrm>
            <a:off x="3835574" y="5039023"/>
            <a:ext cx="2994897" cy="30821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37"/>
          <p:cNvSpPr>
            <a:spLocks noChangeAspect="1"/>
          </p:cNvSpPr>
          <p:nvPr/>
        </p:nvSpPr>
        <p:spPr>
          <a:xfrm>
            <a:off x="2971181" y="4954475"/>
            <a:ext cx="265555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39" name="Shape 19"/>
          <p:cNvCxnSpPr>
            <a:stCxn id="38" idx="3"/>
            <a:endCxn id="33" idx="1"/>
          </p:cNvCxnSpPr>
          <p:nvPr/>
        </p:nvCxnSpPr>
        <p:spPr>
          <a:xfrm>
            <a:off x="3236736" y="5080475"/>
            <a:ext cx="598838" cy="112655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9D676034-60D2-6D8B-02E9-47777BB38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1801" y="2226660"/>
            <a:ext cx="1801775" cy="153653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0A3836A-FAFD-0265-C942-3FE419761242}"/>
              </a:ext>
            </a:extLst>
          </p:cNvPr>
          <p:cNvGrpSpPr/>
          <p:nvPr/>
        </p:nvGrpSpPr>
        <p:grpSpPr>
          <a:xfrm>
            <a:off x="4297980" y="1974660"/>
            <a:ext cx="1935595" cy="1826212"/>
            <a:chOff x="4297980" y="1974660"/>
            <a:chExt cx="1935595" cy="1826212"/>
          </a:xfrm>
        </p:grpSpPr>
        <p:sp>
          <p:nvSpPr>
            <p:cNvPr id="22" name="직사각형 41">
              <a:extLst>
                <a:ext uri="{FF2B5EF4-FFF2-40B4-BE49-F238E27FC236}">
                  <a16:creationId xmlns:a16="http://schemas.microsoft.com/office/drawing/2014/main" id="{8345761D-8AE7-F6E4-0287-773ACD04E353}"/>
                </a:ext>
              </a:extLst>
            </p:cNvPr>
            <p:cNvSpPr/>
            <p:nvPr/>
          </p:nvSpPr>
          <p:spPr>
            <a:xfrm>
              <a:off x="4405438" y="2150193"/>
              <a:ext cx="1828137" cy="165067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모서리가 둥근 직사각형 39">
              <a:extLst>
                <a:ext uri="{FF2B5EF4-FFF2-40B4-BE49-F238E27FC236}">
                  <a16:creationId xmlns:a16="http://schemas.microsoft.com/office/drawing/2014/main" id="{06E89EC9-2690-1FD2-72B2-2CCDB98FED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7980" y="1974660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BA6C869-C081-1388-A7F2-81AEF6BD8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465"/>
            <a:ext cx="6859588" cy="38246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C1E4E2-35E2-FD2F-1371-6ABE599FB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1072"/>
            <a:ext cx="6859588" cy="1334671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6892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신청자목록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  <a:sym typeface="Wingdings" pitchFamily="2" charset="2"/>
              </a:rPr>
              <a:t>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봉사배치 화면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43672" y="1273427"/>
            <a:ext cx="6286544" cy="393426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한 화면에서 신청자 목록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봉사배치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실적등록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실적승인을 처리 할 수 있도록 기능 통합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960" y="6825208"/>
            <a:ext cx="6143668" cy="2887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신청자 목록 영역 </a:t>
            </a:r>
            <a:r>
              <a:rPr lang="en-US" altLang="ko-KR" sz="1100" b="0" dirty="0">
                <a:solidFill>
                  <a:schemeClr val="tx1"/>
                </a:solidFill>
              </a:rPr>
              <a:t>: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1365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포털을 통해 자원봉사 신청을 한 신청자들과 목록 하단의 신청자 추가를 통해 추가 등록한 신청자 목록이 보여지는 영역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반려 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 목록 좌측의 체크박스 선택 후 반려버튼 클릭 시  반려여부 확인 후 반려처리 </a:t>
            </a:r>
            <a:b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 목록에서 삭제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b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 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버튼 클릭 시 신청자 목록 엑셀파일로 다운로드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 다운로드 시 사유 입력 필수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 추가 버튼 클릭 시 새 창으로 신청자를 추가할 수 있는 </a:t>
            </a:r>
            <a:r>
              <a:rPr lang="ko-KR" altLang="en-US" sz="11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팝업창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호출</a:t>
            </a:r>
            <a:b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(6-1-5.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자원봉사 활동관리 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 추가 팝업 참고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 목록의 좌측 체크박스 선택 후 봉사배치 버튼을 클릭하면 선택한 신청자들이 하단 봉사배치 영역으로 이동됨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반려자 명단 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반려자 명단 </a:t>
            </a:r>
            <a:r>
              <a:rPr lang="ko-KR" altLang="en-US" sz="11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팝업창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호출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 상세 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 상세 화면 호출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endParaRPr lang="ko-KR" altLang="en-US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32B2CCB-9559-9A3E-9CE8-33BD0F0E0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6665" y="1565356"/>
            <a:ext cx="1951731" cy="580326"/>
          </a:xfrm>
          <a:prstGeom prst="rect">
            <a:avLst/>
          </a:prstGeom>
        </p:spPr>
      </p:pic>
      <p:cxnSp>
        <p:nvCxnSpPr>
          <p:cNvPr id="43" name="Shape 19"/>
          <p:cNvCxnSpPr>
            <a:cxnSpLocks/>
            <a:stCxn id="41" idx="2"/>
          </p:cNvCxnSpPr>
          <p:nvPr/>
        </p:nvCxnSpPr>
        <p:spPr>
          <a:xfrm rot="5400000">
            <a:off x="6447231" y="5807326"/>
            <a:ext cx="394818" cy="6350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539767" y="6001560"/>
            <a:ext cx="6233995" cy="833523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F10F58E0-BDF5-443F-A24D-A12216E4A90C}"/>
              </a:ext>
            </a:extLst>
          </p:cNvPr>
          <p:cNvCxnSpPr>
            <a:cxnSpLocks/>
          </p:cNvCxnSpPr>
          <p:nvPr/>
        </p:nvCxnSpPr>
        <p:spPr>
          <a:xfrm>
            <a:off x="6227816" y="5887800"/>
            <a:ext cx="33120" cy="1091300"/>
          </a:xfrm>
          <a:prstGeom prst="line">
            <a:avLst/>
          </a:prstGeom>
          <a:ln>
            <a:solidFill>
              <a:srgbClr val="F3F4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758447-AB75-4EFC-04A6-B806D64E77D8}"/>
              </a:ext>
            </a:extLst>
          </p:cNvPr>
          <p:cNvGrpSpPr/>
          <p:nvPr/>
        </p:nvGrpSpPr>
        <p:grpSpPr>
          <a:xfrm>
            <a:off x="4582645" y="5313040"/>
            <a:ext cx="1175301" cy="262014"/>
            <a:chOff x="4322164" y="5040761"/>
            <a:chExt cx="1175301" cy="262014"/>
          </a:xfrm>
        </p:grpSpPr>
        <p:sp>
          <p:nvSpPr>
            <p:cNvPr id="31" name="모서리가 둥근 직사각형 30"/>
            <p:cNvSpPr>
              <a:spLocks noChangeAspect="1"/>
            </p:cNvSpPr>
            <p:nvPr/>
          </p:nvSpPr>
          <p:spPr>
            <a:xfrm>
              <a:off x="4322164" y="504076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2" name="Shape 19"/>
            <p:cNvCxnSpPr>
              <a:cxnSpLocks/>
            </p:cNvCxnSpPr>
            <p:nvPr/>
          </p:nvCxnSpPr>
          <p:spPr>
            <a:xfrm flipV="1">
              <a:off x="4576392" y="5191858"/>
              <a:ext cx="609144" cy="64927"/>
            </a:xfrm>
            <a:prstGeom prst="bentConnector3">
              <a:avLst>
                <a:gd name="adj1" fmla="val -6683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직사각형 32"/>
            <p:cNvSpPr/>
            <p:nvPr/>
          </p:nvSpPr>
          <p:spPr>
            <a:xfrm>
              <a:off x="5185536" y="5088461"/>
              <a:ext cx="311929" cy="21431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0E47D02-D11F-C186-AB35-AB2FB94C2A6B}"/>
              </a:ext>
            </a:extLst>
          </p:cNvPr>
          <p:cNvGrpSpPr/>
          <p:nvPr/>
        </p:nvGrpSpPr>
        <p:grpSpPr>
          <a:xfrm>
            <a:off x="5875478" y="4763906"/>
            <a:ext cx="553825" cy="840734"/>
            <a:chOff x="5429076" y="4462041"/>
            <a:chExt cx="553825" cy="840734"/>
          </a:xfrm>
        </p:grpSpPr>
        <p:sp>
          <p:nvSpPr>
            <p:cNvPr id="36" name="직사각형 35"/>
            <p:cNvSpPr/>
            <p:nvPr/>
          </p:nvSpPr>
          <p:spPr>
            <a:xfrm>
              <a:off x="5514901" y="5088461"/>
              <a:ext cx="468000" cy="21431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모서리가 둥근 직사각형 36"/>
            <p:cNvSpPr>
              <a:spLocks noChangeAspect="1"/>
            </p:cNvSpPr>
            <p:nvPr/>
          </p:nvSpPr>
          <p:spPr>
            <a:xfrm>
              <a:off x="5429076" y="446204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8" name="Shape 19"/>
            <p:cNvCxnSpPr>
              <a:cxnSpLocks/>
              <a:stCxn id="37" idx="3"/>
              <a:endCxn id="36" idx="0"/>
            </p:cNvCxnSpPr>
            <p:nvPr/>
          </p:nvCxnSpPr>
          <p:spPr>
            <a:xfrm>
              <a:off x="5683304" y="4588041"/>
              <a:ext cx="65597" cy="500420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F49655A-E98A-428B-38EF-F2FB319C4D9E}"/>
              </a:ext>
            </a:extLst>
          </p:cNvPr>
          <p:cNvGrpSpPr/>
          <p:nvPr/>
        </p:nvGrpSpPr>
        <p:grpSpPr>
          <a:xfrm>
            <a:off x="6413815" y="5192498"/>
            <a:ext cx="614176" cy="420594"/>
            <a:chOff x="6005442" y="4886944"/>
            <a:chExt cx="614176" cy="420594"/>
          </a:xfrm>
        </p:grpSpPr>
        <p:sp>
          <p:nvSpPr>
            <p:cNvPr id="41" name="직사각형 40"/>
            <p:cNvSpPr/>
            <p:nvPr/>
          </p:nvSpPr>
          <p:spPr>
            <a:xfrm>
              <a:off x="6005442" y="5093224"/>
              <a:ext cx="468000" cy="21431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모서리가 둥근 직사각형 41"/>
            <p:cNvSpPr>
              <a:spLocks noChangeAspect="1"/>
            </p:cNvSpPr>
            <p:nvPr/>
          </p:nvSpPr>
          <p:spPr>
            <a:xfrm>
              <a:off x="6365390" y="488694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4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5726467" y="5429657"/>
            <a:ext cx="265595" cy="15129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4" name="Shape 19"/>
          <p:cNvCxnSpPr>
            <a:stCxn id="23" idx="0"/>
          </p:cNvCxnSpPr>
          <p:nvPr/>
        </p:nvCxnSpPr>
        <p:spPr>
          <a:xfrm rot="16200000" flipV="1">
            <a:off x="4966038" y="4536429"/>
            <a:ext cx="183690" cy="1602765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502F9D6-A803-E4F8-213F-73C6527E4A0D}"/>
              </a:ext>
            </a:extLst>
          </p:cNvPr>
          <p:cNvGrpSpPr/>
          <p:nvPr/>
        </p:nvGrpSpPr>
        <p:grpSpPr>
          <a:xfrm>
            <a:off x="561284" y="2532620"/>
            <a:ext cx="5979276" cy="2519646"/>
            <a:chOff x="561284" y="2532620"/>
            <a:chExt cx="5979276" cy="2519646"/>
          </a:xfrm>
        </p:grpSpPr>
        <p:sp>
          <p:nvSpPr>
            <p:cNvPr id="30" name="직사각형 29"/>
            <p:cNvSpPr/>
            <p:nvPr/>
          </p:nvSpPr>
          <p:spPr>
            <a:xfrm>
              <a:off x="561284" y="2880720"/>
              <a:ext cx="5979276" cy="217154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모서리가 둥근 직사각형 27"/>
            <p:cNvSpPr>
              <a:spLocks noChangeAspect="1"/>
            </p:cNvSpPr>
            <p:nvPr/>
          </p:nvSpPr>
          <p:spPr>
            <a:xfrm>
              <a:off x="4498893" y="2532620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29" name="Shape 19"/>
            <p:cNvCxnSpPr>
              <a:stCxn id="28" idx="1"/>
            </p:cNvCxnSpPr>
            <p:nvPr/>
          </p:nvCxnSpPr>
          <p:spPr>
            <a:xfrm rot="10800000" flipV="1">
              <a:off x="4181617" y="2658619"/>
              <a:ext cx="317276" cy="213089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B199243-2E51-9BA6-1BE3-6776410B59A9}"/>
              </a:ext>
            </a:extLst>
          </p:cNvPr>
          <p:cNvGrpSpPr/>
          <p:nvPr/>
        </p:nvGrpSpPr>
        <p:grpSpPr>
          <a:xfrm>
            <a:off x="3633100" y="1562638"/>
            <a:ext cx="3181070" cy="814169"/>
            <a:chOff x="3633100" y="1562638"/>
            <a:chExt cx="3181070" cy="814169"/>
          </a:xfrm>
        </p:grpSpPr>
        <p:sp>
          <p:nvSpPr>
            <p:cNvPr id="26" name="모서리가 둥근 직사각형 25"/>
            <p:cNvSpPr>
              <a:spLocks noChangeAspect="1"/>
            </p:cNvSpPr>
            <p:nvPr/>
          </p:nvSpPr>
          <p:spPr>
            <a:xfrm>
              <a:off x="5740133" y="1862875"/>
              <a:ext cx="262258" cy="246686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5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4" name="Shape 19"/>
            <p:cNvCxnSpPr>
              <a:cxnSpLocks/>
            </p:cNvCxnSpPr>
            <p:nvPr/>
          </p:nvCxnSpPr>
          <p:spPr>
            <a:xfrm>
              <a:off x="5980041" y="1995878"/>
              <a:ext cx="357066" cy="216024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hape 19"/>
            <p:cNvCxnSpPr>
              <a:cxnSpLocks/>
            </p:cNvCxnSpPr>
            <p:nvPr/>
          </p:nvCxnSpPr>
          <p:spPr>
            <a:xfrm>
              <a:off x="4941961" y="2142768"/>
              <a:ext cx="974608" cy="145936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직사각형 39"/>
            <p:cNvSpPr/>
            <p:nvPr/>
          </p:nvSpPr>
          <p:spPr>
            <a:xfrm>
              <a:off x="5916570" y="2211902"/>
              <a:ext cx="897600" cy="16490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직사각형 29">
              <a:extLst>
                <a:ext uri="{FF2B5EF4-FFF2-40B4-BE49-F238E27FC236}">
                  <a16:creationId xmlns:a16="http://schemas.microsoft.com/office/drawing/2014/main" id="{0985E367-604F-F8DA-CB0E-C3FEC8766080}"/>
                </a:ext>
              </a:extLst>
            </p:cNvPr>
            <p:cNvSpPr/>
            <p:nvPr/>
          </p:nvSpPr>
          <p:spPr>
            <a:xfrm>
              <a:off x="3633100" y="1562638"/>
              <a:ext cx="1973714" cy="58032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1C6BC410-6D2E-C9F6-CAD2-4CDCBB7D19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4323" y="4855040"/>
            <a:ext cx="1919294" cy="86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09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5E5EFE38-2188-285D-54A3-8B085FA2B9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212"/>
          <a:stretch/>
        </p:blipFill>
        <p:spPr>
          <a:xfrm>
            <a:off x="379476" y="5365746"/>
            <a:ext cx="6143304" cy="117143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72826E4-6630-F2C7-84FD-5E99F72141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960" b="19269"/>
          <a:stretch/>
        </p:blipFill>
        <p:spPr>
          <a:xfrm>
            <a:off x="357960" y="4112650"/>
            <a:ext cx="6217918" cy="9686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07619B8-4C5E-12B0-29BD-625994E30A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53184"/>
          <a:stretch/>
        </p:blipFill>
        <p:spPr>
          <a:xfrm>
            <a:off x="389466" y="1372334"/>
            <a:ext cx="6217918" cy="203577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6892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봉사배치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  <a:sym typeface="Wingdings" pitchFamily="2" charset="2"/>
              </a:rPr>
              <a:t>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실적등록 화면</a:t>
            </a:r>
          </a:p>
        </p:txBody>
      </p:sp>
      <p:sp>
        <p:nvSpPr>
          <p:cNvPr id="13" name="모서리가 둥근 직사각형 12"/>
          <p:cNvSpPr>
            <a:spLocks noChangeAspect="1"/>
          </p:cNvSpPr>
          <p:nvPr/>
        </p:nvSpPr>
        <p:spPr>
          <a:xfrm>
            <a:off x="4936436" y="1135875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14" name="Shape 19"/>
          <p:cNvCxnSpPr>
            <a:stCxn id="13" idx="1"/>
          </p:cNvCxnSpPr>
          <p:nvPr/>
        </p:nvCxnSpPr>
        <p:spPr>
          <a:xfrm rot="10800000" flipV="1">
            <a:off x="4619160" y="1261874"/>
            <a:ext cx="317276" cy="213089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379476" y="1383021"/>
            <a:ext cx="6193590" cy="208793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05120" y="5466177"/>
            <a:ext cx="6124618" cy="114300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357960" y="6753200"/>
            <a:ext cx="6143668" cy="2568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</a:rPr>
              <a:t>봉사배치 영역 </a:t>
            </a:r>
            <a:r>
              <a:rPr lang="en-US" altLang="ko-KR" sz="1100" b="0" dirty="0">
                <a:solidFill>
                  <a:schemeClr val="tx1"/>
                </a:solidFill>
              </a:rPr>
              <a:t>: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신청자 중 배치자로 선택된 봉사자와 하단의 배치자 추가를 통해 봉사 배치된  봉사자 목록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 버튼 클릭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사유 작성 후 신청자 목록 엑셀파일로 다운로드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추가 버튼 클릭 시 새 창으로 신청자를 추가할 수 있는 팝업창 호출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목록에서 배치자 선택 후 배치취소 버튼 클릭 시 배치취소 여부 확인 후 이전단계인 신청자 목록 화면으로 이동함</a:t>
            </a:r>
            <a:endParaRPr lang="en-US" altLang="ko-KR" sz="11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 된 모든 봉사자들을 봉사 신청 상태로 일괄 변경한다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엑셀업로드를 통해 배치자를 등록한다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2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 목록에서 봉사자를 선택 후 봉사시작시간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인정시간</a:t>
            </a:r>
            <a:r>
              <a:rPr lang="en-US" altLang="ko-KR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1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봉사내용을 입력하고 실적등록 버튼 클릭 시 하단 실적등록 신청목록으로 이동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6122032" y="4738686"/>
            <a:ext cx="548122" cy="21431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모서리가 둥근 직사각형 40"/>
          <p:cNvSpPr>
            <a:spLocks noChangeAspect="1"/>
          </p:cNvSpPr>
          <p:nvPr/>
        </p:nvSpPr>
        <p:spPr>
          <a:xfrm>
            <a:off x="5879574" y="4586285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7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42" name="Shape 19"/>
          <p:cNvCxnSpPr>
            <a:cxnSpLocks/>
            <a:stCxn id="40" idx="2"/>
            <a:endCxn id="17" idx="0"/>
          </p:cNvCxnSpPr>
          <p:nvPr/>
        </p:nvCxnSpPr>
        <p:spPr>
          <a:xfrm rot="5400000">
            <a:off x="4717238" y="3686891"/>
            <a:ext cx="412746" cy="2944965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644240" y="9167842"/>
            <a:ext cx="2000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dirty="0">
                <a:solidFill>
                  <a:srgbClr val="FF0000"/>
                </a:solidFill>
              </a:rPr>
              <a:t>다음페이지에 계속 ▼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2EAB614C-95E7-4E37-A6C0-CED10057A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480" y="3579591"/>
            <a:ext cx="1973475" cy="178361"/>
          </a:xfrm>
          <a:prstGeom prst="rect">
            <a:avLst/>
          </a:prstGeom>
        </p:spPr>
      </p:pic>
      <p:sp>
        <p:nvSpPr>
          <p:cNvPr id="29" name="모서리가 둥근 직사각형 16">
            <a:extLst>
              <a:ext uri="{FF2B5EF4-FFF2-40B4-BE49-F238E27FC236}">
                <a16:creationId xmlns:a16="http://schemas.microsoft.com/office/drawing/2014/main" id="{26CC8722-B2B3-43D8-ACB5-0A0C639CDBA5}"/>
              </a:ext>
            </a:extLst>
          </p:cNvPr>
          <p:cNvSpPr>
            <a:spLocks noChangeAspect="1"/>
          </p:cNvSpPr>
          <p:nvPr/>
        </p:nvSpPr>
        <p:spPr>
          <a:xfrm>
            <a:off x="3876615" y="2719486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30" name="Shape 19">
            <a:extLst>
              <a:ext uri="{FF2B5EF4-FFF2-40B4-BE49-F238E27FC236}">
                <a16:creationId xmlns:a16="http://schemas.microsoft.com/office/drawing/2014/main" id="{C3040064-1C3A-47D4-B067-A49CF423FD84}"/>
              </a:ext>
            </a:extLst>
          </p:cNvPr>
          <p:cNvCxnSpPr>
            <a:cxnSpLocks/>
          </p:cNvCxnSpPr>
          <p:nvPr/>
        </p:nvCxnSpPr>
        <p:spPr>
          <a:xfrm rot="10800000">
            <a:off x="3486753" y="3028843"/>
            <a:ext cx="975076" cy="665724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0D0DE1C-D94C-4260-B29A-60E30AE907F1}"/>
              </a:ext>
            </a:extLst>
          </p:cNvPr>
          <p:cNvSpPr/>
          <p:nvPr/>
        </p:nvSpPr>
        <p:spPr>
          <a:xfrm>
            <a:off x="4473005" y="3579012"/>
            <a:ext cx="318037" cy="17836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5C2A1A1-F0BF-4D19-8E87-68B49B8D86EF}"/>
              </a:ext>
            </a:extLst>
          </p:cNvPr>
          <p:cNvSpPr/>
          <p:nvPr/>
        </p:nvSpPr>
        <p:spPr>
          <a:xfrm>
            <a:off x="4799473" y="3588155"/>
            <a:ext cx="528152" cy="16979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모서리가 둥근 직사각형 34">
            <a:extLst>
              <a:ext uri="{FF2B5EF4-FFF2-40B4-BE49-F238E27FC236}">
                <a16:creationId xmlns:a16="http://schemas.microsoft.com/office/drawing/2014/main" id="{9542885A-AD3F-4B36-999A-FF6CF334CAA4}"/>
              </a:ext>
            </a:extLst>
          </p:cNvPr>
          <p:cNvSpPr>
            <a:spLocks noChangeAspect="1"/>
          </p:cNvSpPr>
          <p:nvPr/>
        </p:nvSpPr>
        <p:spPr>
          <a:xfrm>
            <a:off x="5173516" y="3227936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44" name="Shape 19">
            <a:extLst>
              <a:ext uri="{FF2B5EF4-FFF2-40B4-BE49-F238E27FC236}">
                <a16:creationId xmlns:a16="http://schemas.microsoft.com/office/drawing/2014/main" id="{F4509C76-E251-4CD0-AFF1-CC8844B45E3B}"/>
              </a:ext>
            </a:extLst>
          </p:cNvPr>
          <p:cNvCxnSpPr>
            <a:cxnSpLocks/>
            <a:stCxn id="43" idx="1"/>
            <a:endCxn id="37" idx="0"/>
          </p:cNvCxnSpPr>
          <p:nvPr/>
        </p:nvCxnSpPr>
        <p:spPr>
          <a:xfrm rot="10800000" flipV="1">
            <a:off x="5063550" y="3353935"/>
            <a:ext cx="109967" cy="234219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DF65753E-BFF5-446A-8F8D-B67807C3CAED}"/>
              </a:ext>
            </a:extLst>
          </p:cNvPr>
          <p:cNvSpPr/>
          <p:nvPr/>
        </p:nvSpPr>
        <p:spPr>
          <a:xfrm>
            <a:off x="5339463" y="3577906"/>
            <a:ext cx="543134" cy="18247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모서리가 둥근 직사각형 38">
            <a:extLst>
              <a:ext uri="{FF2B5EF4-FFF2-40B4-BE49-F238E27FC236}">
                <a16:creationId xmlns:a16="http://schemas.microsoft.com/office/drawing/2014/main" id="{07A364B3-A319-4A60-A2FE-75E738339A53}"/>
              </a:ext>
            </a:extLst>
          </p:cNvPr>
          <p:cNvSpPr>
            <a:spLocks noChangeAspect="1"/>
          </p:cNvSpPr>
          <p:nvPr/>
        </p:nvSpPr>
        <p:spPr>
          <a:xfrm>
            <a:off x="4941962" y="3803098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9" name="모서리가 둥근 직사각형 40">
            <a:extLst>
              <a:ext uri="{FF2B5EF4-FFF2-40B4-BE49-F238E27FC236}">
                <a16:creationId xmlns:a16="http://schemas.microsoft.com/office/drawing/2014/main" id="{309309F6-B831-4567-B76D-7E40901821DA}"/>
              </a:ext>
            </a:extLst>
          </p:cNvPr>
          <p:cNvSpPr>
            <a:spLocks noChangeAspect="1"/>
          </p:cNvSpPr>
          <p:nvPr/>
        </p:nvSpPr>
        <p:spPr>
          <a:xfrm>
            <a:off x="6454130" y="3260840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C10DA8A3-9A74-4434-BA17-64855E010406}"/>
              </a:ext>
            </a:extLst>
          </p:cNvPr>
          <p:cNvSpPr/>
          <p:nvPr/>
        </p:nvSpPr>
        <p:spPr>
          <a:xfrm>
            <a:off x="5882597" y="3577906"/>
            <a:ext cx="543134" cy="18247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2CBEBD7D-7E55-4FC3-81AA-E06B6399BB15}"/>
              </a:ext>
            </a:extLst>
          </p:cNvPr>
          <p:cNvCxnSpPr>
            <a:cxnSpLocks/>
          </p:cNvCxnSpPr>
          <p:nvPr/>
        </p:nvCxnSpPr>
        <p:spPr>
          <a:xfrm>
            <a:off x="6191241" y="1591200"/>
            <a:ext cx="0" cy="1782092"/>
          </a:xfrm>
          <a:prstGeom prst="line">
            <a:avLst/>
          </a:prstGeom>
          <a:ln>
            <a:solidFill>
              <a:srgbClr val="F3F4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1E240BF2-4877-B54C-51B8-13ED61206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1672" y="2263509"/>
            <a:ext cx="2291853" cy="103340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cxnSp>
        <p:nvCxnSpPr>
          <p:cNvPr id="34" name="Shape 19">
            <a:extLst>
              <a:ext uri="{FF2B5EF4-FFF2-40B4-BE49-F238E27FC236}">
                <a16:creationId xmlns:a16="http://schemas.microsoft.com/office/drawing/2014/main" id="{F4509C76-E251-4CD0-AFF1-CC8844B45E3B}"/>
              </a:ext>
            </a:extLst>
          </p:cNvPr>
          <p:cNvCxnSpPr>
            <a:cxnSpLocks/>
          </p:cNvCxnSpPr>
          <p:nvPr/>
        </p:nvCxnSpPr>
        <p:spPr>
          <a:xfrm rot="10800000" flipV="1">
            <a:off x="6344163" y="3368824"/>
            <a:ext cx="109967" cy="234219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hape 19">
            <a:extLst>
              <a:ext uri="{FF2B5EF4-FFF2-40B4-BE49-F238E27FC236}">
                <a16:creationId xmlns:a16="http://schemas.microsoft.com/office/drawing/2014/main" id="{2C1C7F3C-4EB9-47D7-88B3-12B7FB49DFE0}"/>
              </a:ext>
            </a:extLst>
          </p:cNvPr>
          <p:cNvCxnSpPr>
            <a:cxnSpLocks/>
            <a:stCxn id="47" idx="3"/>
          </p:cNvCxnSpPr>
          <p:nvPr/>
        </p:nvCxnSpPr>
        <p:spPr>
          <a:xfrm flipV="1">
            <a:off x="5196190" y="3760382"/>
            <a:ext cx="198816" cy="168716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3">
            <a:extLst>
              <a:ext uri="{FF2B5EF4-FFF2-40B4-BE49-F238E27FC236}">
                <a16:creationId xmlns:a16="http://schemas.microsoft.com/office/drawing/2014/main" id="{4F0B9326-9EDC-CC26-67F5-E60C999EF4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0034" y="3800872"/>
            <a:ext cx="851615" cy="23286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007E4E1-DD78-E8E8-450C-0549BA8EA025}"/>
              </a:ext>
            </a:extLst>
          </p:cNvPr>
          <p:cNvGrpSpPr/>
          <p:nvPr/>
        </p:nvGrpSpPr>
        <p:grpSpPr>
          <a:xfrm>
            <a:off x="5616468" y="3802581"/>
            <a:ext cx="1160540" cy="258721"/>
            <a:chOff x="5616468" y="3802581"/>
            <a:chExt cx="1160540" cy="258721"/>
          </a:xfrm>
        </p:grpSpPr>
        <p:sp>
          <p:nvSpPr>
            <p:cNvPr id="7" name="직사각형 34">
              <a:extLst>
                <a:ext uri="{FF2B5EF4-FFF2-40B4-BE49-F238E27FC236}">
                  <a16:creationId xmlns:a16="http://schemas.microsoft.com/office/drawing/2014/main" id="{3BD11AB8-72B5-6A77-BDEA-88DC42E44DA5}"/>
                </a:ext>
              </a:extLst>
            </p:cNvPr>
            <p:cNvSpPr/>
            <p:nvPr/>
          </p:nvSpPr>
          <p:spPr>
            <a:xfrm>
              <a:off x="5616468" y="3802581"/>
              <a:ext cx="837662" cy="21986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37">
              <a:extLst>
                <a:ext uri="{FF2B5EF4-FFF2-40B4-BE49-F238E27FC236}">
                  <a16:creationId xmlns:a16="http://schemas.microsoft.com/office/drawing/2014/main" id="{1B8C4E9D-0556-D337-2E41-120F6526E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2780" y="380930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6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9" name="Shape 19">
              <a:extLst>
                <a:ext uri="{FF2B5EF4-FFF2-40B4-BE49-F238E27FC236}">
                  <a16:creationId xmlns:a16="http://schemas.microsoft.com/office/drawing/2014/main" id="{EE919302-44ED-DB4F-8353-7F8049E7802F}"/>
                </a:ext>
              </a:extLst>
            </p:cNvPr>
            <p:cNvCxnSpPr>
              <a:cxnSpLocks/>
              <a:stCxn id="8" idx="2"/>
              <a:endCxn id="7" idx="2"/>
            </p:cNvCxnSpPr>
            <p:nvPr/>
          </p:nvCxnSpPr>
          <p:spPr>
            <a:xfrm rot="5400000" flipH="1">
              <a:off x="6323169" y="3734577"/>
              <a:ext cx="38855" cy="614595"/>
            </a:xfrm>
            <a:prstGeom prst="bentConnector3">
              <a:avLst>
                <a:gd name="adj1" fmla="val -588341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0558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C415DD8-39B6-661C-3C96-ADFA7C531E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535"/>
          <a:stretch/>
        </p:blipFill>
        <p:spPr>
          <a:xfrm>
            <a:off x="294753" y="1671555"/>
            <a:ext cx="6215106" cy="148124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533AB02-6589-426C-B87A-8224C72AE5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686"/>
          <a:stretch/>
        </p:blipFill>
        <p:spPr>
          <a:xfrm>
            <a:off x="189434" y="4398422"/>
            <a:ext cx="6479953" cy="338554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16892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실적승인요청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취소 화면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7960" y="4808984"/>
            <a:ext cx="6143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실적등록 영역 </a:t>
            </a:r>
            <a:r>
              <a:rPr lang="en-US" altLang="ko-KR" sz="1200" b="0" dirty="0">
                <a:solidFill>
                  <a:schemeClr val="tx1"/>
                </a:solidFill>
              </a:rPr>
              <a:t>: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 목록에서 실적등록 영역으로 이동한 </a:t>
            </a:r>
            <a:r>
              <a:rPr lang="ko-KR" altLang="en-US" sz="1200" b="0" i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봉사자 목록</a:t>
            </a:r>
            <a:endParaRPr lang="en-US" altLang="ko-KR" sz="1200" b="0" i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i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실적을 등록 한 후에 시작시간과 봉사시간을 변경할 수 있다</a:t>
            </a:r>
            <a:r>
              <a:rPr lang="en-US" altLang="ko-KR" sz="1200" b="0" i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200" b="0" i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200" b="0" i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i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목록에서 체크박스 선택 후 삭제버튼 클릭 시 </a:t>
            </a:r>
            <a:r>
              <a:rPr lang="ko-KR" altLang="en-US" sz="1200" b="0" i="1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봉사배치목록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봉사배치 상태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으로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실적을 잘못 입력한 경우 사용하는 기능이며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승인여부 상태가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요청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인 경우만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94142" y="1650003"/>
            <a:ext cx="6207486" cy="1286773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139902" y="4490388"/>
            <a:ext cx="548122" cy="21431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>
            <a:spLocks noChangeAspect="1"/>
          </p:cNvSpPr>
          <p:nvPr/>
        </p:nvSpPr>
        <p:spPr>
          <a:xfrm>
            <a:off x="5854150" y="4435054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9" name="모서리가 둥근 직사각형 28"/>
          <p:cNvSpPr>
            <a:spLocks noChangeAspect="1"/>
          </p:cNvSpPr>
          <p:nvPr/>
        </p:nvSpPr>
        <p:spPr>
          <a:xfrm>
            <a:off x="5194352" y="1280592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30" name="Shape 19"/>
          <p:cNvCxnSpPr>
            <a:stCxn id="29" idx="1"/>
          </p:cNvCxnSpPr>
          <p:nvPr/>
        </p:nvCxnSpPr>
        <p:spPr>
          <a:xfrm rot="10800000" flipV="1">
            <a:off x="4877076" y="1406591"/>
            <a:ext cx="317276" cy="213089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2C9E200-C095-43DF-B775-92C80C8B4BC9}"/>
              </a:ext>
            </a:extLst>
          </p:cNvPr>
          <p:cNvSpPr/>
          <p:nvPr/>
        </p:nvSpPr>
        <p:spPr>
          <a:xfrm>
            <a:off x="3789834" y="2126418"/>
            <a:ext cx="1946496" cy="26657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24">
            <a:extLst>
              <a:ext uri="{FF2B5EF4-FFF2-40B4-BE49-F238E27FC236}">
                <a16:creationId xmlns:a16="http://schemas.microsoft.com/office/drawing/2014/main" id="{549D5986-98CA-4782-B077-BB0DE8DD39D6}"/>
              </a:ext>
            </a:extLst>
          </p:cNvPr>
          <p:cNvSpPr>
            <a:spLocks noChangeAspect="1"/>
          </p:cNvSpPr>
          <p:nvPr/>
        </p:nvSpPr>
        <p:spPr>
          <a:xfrm>
            <a:off x="5514692" y="1856656"/>
            <a:ext cx="254228" cy="278475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64D9A3A-50F7-4B3A-AD97-9BBEB3B59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24" y="1352600"/>
            <a:ext cx="5986166" cy="324874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94142" y="716892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6-1-5.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활동관리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신청자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배치자 추가팝업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9398" y="8310586"/>
            <a:ext cx="6143668" cy="112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일반 자원봉사 활동의 경우 신청자 또는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추가 시 활동일자 선택 하고 봉사자를 선택 할 수 있으며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기존의 신청자 복사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붙여넣기 기능이 제공됨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반복활동의 경우 배치자 목록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시 여러 날짜를 멀티로 지정해서 넣을 수 있으므로 별도의 복사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붙여넣기 기능은 필요 없음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FC19A1-03B1-4554-9893-EC2CD6AF531A}"/>
              </a:ext>
            </a:extLst>
          </p:cNvPr>
          <p:cNvSpPr txBox="1"/>
          <p:nvPr/>
        </p:nvSpPr>
        <p:spPr>
          <a:xfrm>
            <a:off x="1138171" y="1364475"/>
            <a:ext cx="1271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(</a:t>
            </a:r>
            <a:r>
              <a:rPr lang="ko-KR" altLang="en-US" sz="900" dirty="0"/>
              <a:t>일반 자원봉사 활동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sp>
        <p:nvSpPr>
          <p:cNvPr id="18" name="모서리가 둥근 직사각형 23">
            <a:extLst>
              <a:ext uri="{FF2B5EF4-FFF2-40B4-BE49-F238E27FC236}">
                <a16:creationId xmlns:a16="http://schemas.microsoft.com/office/drawing/2014/main" id="{1935A2A3-C226-45EC-B7E8-9121AD58D3A4}"/>
              </a:ext>
            </a:extLst>
          </p:cNvPr>
          <p:cNvSpPr>
            <a:spLocks noChangeAspect="1"/>
          </p:cNvSpPr>
          <p:nvPr/>
        </p:nvSpPr>
        <p:spPr>
          <a:xfrm>
            <a:off x="4077866" y="2724974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5B6B271-C1A8-4E90-A4CA-87234ACDC3BD}"/>
              </a:ext>
            </a:extLst>
          </p:cNvPr>
          <p:cNvSpPr/>
          <p:nvPr/>
        </p:nvSpPr>
        <p:spPr>
          <a:xfrm>
            <a:off x="4384525" y="2846032"/>
            <a:ext cx="2082238" cy="19119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0821C62-C8E6-445F-A100-E984C723C2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24" y="4756236"/>
            <a:ext cx="5986166" cy="350913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06D3C8F-FF7F-45D0-8E88-7AC788585667}"/>
              </a:ext>
            </a:extLst>
          </p:cNvPr>
          <p:cNvSpPr txBox="1"/>
          <p:nvPr/>
        </p:nvSpPr>
        <p:spPr>
          <a:xfrm>
            <a:off x="1204669" y="4756236"/>
            <a:ext cx="12715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(</a:t>
            </a:r>
            <a:r>
              <a:rPr lang="ko-KR" altLang="en-US" sz="900" dirty="0"/>
              <a:t>반복 자원봉사 활동</a:t>
            </a:r>
            <a:r>
              <a:rPr lang="en-US" altLang="ko-KR" sz="900" dirty="0"/>
              <a:t>)</a:t>
            </a:r>
            <a:endParaRPr lang="ko-KR" altLang="en-US" sz="900" dirty="0"/>
          </a:p>
        </p:txBody>
      </p:sp>
      <p:sp>
        <p:nvSpPr>
          <p:cNvPr id="28" name="모서리가 둥근 직사각형 45">
            <a:extLst>
              <a:ext uri="{FF2B5EF4-FFF2-40B4-BE49-F238E27FC236}">
                <a16:creationId xmlns:a16="http://schemas.microsoft.com/office/drawing/2014/main" id="{19506303-EE03-459F-B915-F76BD2E9C83D}"/>
              </a:ext>
            </a:extLst>
          </p:cNvPr>
          <p:cNvSpPr>
            <a:spLocks noChangeAspect="1"/>
          </p:cNvSpPr>
          <p:nvPr/>
        </p:nvSpPr>
        <p:spPr>
          <a:xfrm>
            <a:off x="204655" y="4735068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8CC0FF3-BCED-43B5-A9B6-502D7502C0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094" y="2515863"/>
            <a:ext cx="1210107" cy="16050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3480E33-5897-479F-8A97-137257FBA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525" y="5839381"/>
            <a:ext cx="1210107" cy="16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74"/>
          <p:cNvSpPr>
            <a:spLocks noChangeAspect="1" noChangeArrowheads="1"/>
          </p:cNvSpPr>
          <p:nvPr/>
        </p:nvSpPr>
        <p:spPr bwMode="auto">
          <a:xfrm flipH="1">
            <a:off x="715150" y="2095480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</a:p>
        </p:txBody>
      </p:sp>
      <p:sp>
        <p:nvSpPr>
          <p:cNvPr id="7" name="AutoShape 274"/>
          <p:cNvSpPr>
            <a:spLocks noChangeAspect="1" noChangeArrowheads="1"/>
          </p:cNvSpPr>
          <p:nvPr/>
        </p:nvSpPr>
        <p:spPr bwMode="auto">
          <a:xfrm flipH="1">
            <a:off x="715150" y="2603181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2.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관리자시스템 로그인</a:t>
            </a:r>
          </a:p>
        </p:txBody>
      </p:sp>
      <p:sp>
        <p:nvSpPr>
          <p:cNvPr id="8" name="AutoShape 274"/>
          <p:cNvSpPr>
            <a:spLocks noChangeAspect="1" noChangeArrowheads="1"/>
          </p:cNvSpPr>
          <p:nvPr/>
        </p:nvSpPr>
        <p:spPr bwMode="auto">
          <a:xfrm flipH="1">
            <a:off x="723807" y="3738291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4.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메인페이지</a:t>
            </a:r>
          </a:p>
        </p:txBody>
      </p:sp>
      <p:sp>
        <p:nvSpPr>
          <p:cNvPr id="9" name="AutoShape 274"/>
          <p:cNvSpPr>
            <a:spLocks noChangeAspect="1" noChangeArrowheads="1"/>
          </p:cNvSpPr>
          <p:nvPr/>
        </p:nvSpPr>
        <p:spPr bwMode="auto">
          <a:xfrm flipH="1">
            <a:off x="723807" y="4295504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5.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봉사기관 관리</a:t>
            </a:r>
          </a:p>
        </p:txBody>
      </p:sp>
      <p:sp>
        <p:nvSpPr>
          <p:cNvPr id="10" name="AutoShape 274"/>
          <p:cNvSpPr>
            <a:spLocks noChangeAspect="1" noChangeArrowheads="1"/>
          </p:cNvSpPr>
          <p:nvPr/>
        </p:nvSpPr>
        <p:spPr bwMode="auto">
          <a:xfrm flipH="1">
            <a:off x="723807" y="4851131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29597" y="2111354"/>
            <a:ext cx="4000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∙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03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86720" y="2657636"/>
            <a:ext cx="41434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13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38254" y="3783402"/>
            <a:ext cx="4000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 ∙ ∙ ∙ ∙ ∙ ∙ ∙ ∙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19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38254" y="4329684"/>
            <a:ext cx="4000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 ∙ ∙ ∙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20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38254" y="4875966"/>
            <a:ext cx="4000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∙ ∙ ∙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 ∙ ∙ ∙ ∙ ∙ ∙ ∙ ∙ 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22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58026" y="1216840"/>
            <a:ext cx="514353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2800" u="sng" dirty="0">
                <a:solidFill>
                  <a:srgbClr val="003366"/>
                </a:solidFill>
                <a:latin typeface="나눔바른고딕" pitchFamily="50" charset="-127"/>
                <a:ea typeface="나눔바른고딕" pitchFamily="50" charset="-127"/>
              </a:rPr>
              <a:t>목      차</a:t>
            </a:r>
            <a:endParaRPr lang="ko-KR" altLang="en-US" sz="2000" u="sng" dirty="0">
              <a:solidFill>
                <a:srgbClr val="003366"/>
              </a:solidFill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7" name="AutoShape 274"/>
          <p:cNvSpPr>
            <a:spLocks noChangeAspect="1" noChangeArrowheads="1"/>
          </p:cNvSpPr>
          <p:nvPr/>
        </p:nvSpPr>
        <p:spPr bwMode="auto">
          <a:xfrm flipH="1">
            <a:off x="715150" y="3146889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3.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포털 로그인 </a:t>
            </a:r>
            <a:r>
              <a:rPr lang="en-US" altLang="ko-KR" sz="10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sz="1000" kern="0" spc="-50" dirty="0" err="1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간편인증</a:t>
            </a:r>
            <a:r>
              <a:rPr lang="ko-KR" altLang="en-US" sz="10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 </a:t>
            </a:r>
            <a:r>
              <a:rPr lang="en-US" altLang="ko-KR" sz="10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· SNS </a:t>
            </a:r>
            <a:r>
              <a:rPr lang="ko-KR" altLang="en-US" sz="10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로그인</a:t>
            </a:r>
            <a:r>
              <a:rPr lang="en-US" altLang="ko-KR" sz="10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sz="1000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6720" y="3201344"/>
            <a:ext cx="41434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16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1" name="AutoShape 274">
            <a:extLst>
              <a:ext uri="{FF2B5EF4-FFF2-40B4-BE49-F238E27FC236}">
                <a16:creationId xmlns:a16="http://schemas.microsoft.com/office/drawing/2014/main" id="{059CA348-80CE-4E1F-8873-DD285D3CAA32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715149" y="5380668"/>
            <a:ext cx="5374509" cy="31079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28575" algn="ctr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252000" tIns="18000" rIns="108000" bIns="18000" anchor="ctr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7.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통계관리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953B43-D288-4C3F-88A0-C155C37DBDCD}"/>
              </a:ext>
            </a:extLst>
          </p:cNvPr>
          <p:cNvSpPr txBox="1"/>
          <p:nvPr/>
        </p:nvSpPr>
        <p:spPr>
          <a:xfrm>
            <a:off x="1929597" y="5414015"/>
            <a:ext cx="40005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∙ ∙ </a:t>
            </a:r>
            <a:r>
              <a:rPr lang="ko-KR" altLang="en-US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∙ ∙ ∙ ∙ ∙ ∙ ∙ </a:t>
            </a:r>
            <a:r>
              <a:rPr lang="ko-KR" altLang="en-US" sz="1200" b="1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∙ ∙  </a:t>
            </a:r>
            <a:r>
              <a:rPr lang="en-US" altLang="ko-KR" sz="1200" kern="0" spc="-50" dirty="0">
                <a:solidFill>
                  <a:srgbClr val="003366"/>
                </a:solidFill>
                <a:latin typeface="나눔고딕 ExtraBold" pitchFamily="50" charset="-127"/>
                <a:ea typeface="나눔고딕 ExtraBold" pitchFamily="50" charset="-127"/>
              </a:rPr>
              <a:t>33</a:t>
            </a:r>
            <a:endParaRPr lang="ko-KR" altLang="en-US" sz="1200" b="1" kern="0" spc="-50" dirty="0">
              <a:solidFill>
                <a:srgbClr val="003366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59138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738158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6-2-1.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반복활동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조회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목록 화면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4" y="1294692"/>
            <a:ext cx="6192839" cy="671517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신청자 목록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봉사배치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실적등록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실적승인을 한 화면에서 처리 할 수 있도록 기능 통합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일반 자원봉사 활동과 반복활동 관리메뉴 분리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960" y="6352647"/>
            <a:ext cx="6143668" cy="1686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자원봉사 활동명</a:t>
            </a:r>
            <a:r>
              <a:rPr lang="en-US" altLang="ko-KR" sz="1200" b="0" dirty="0">
                <a:solidFill>
                  <a:schemeClr val="tx1"/>
                </a:solidFill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</a:rPr>
              <a:t>활동유형 등 검색조건 입력 후 해당 활동처의 자원봉사 활동 조회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활동명을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클릭하여 자원봉사 반복활동 상세페이지로 이동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하단 버튼기능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 추가버튼 클릭 시 신규 자원봉사 반복활동 등록페이지로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목록 좌측의 라디오버튼 선택 후 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버튼을 클릭 하여 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페이지로 이동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승인된 자원봉사 활동만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2B0E4C-5E76-F4B6-2504-60E265205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57" y="2340100"/>
            <a:ext cx="6859588" cy="316698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D0F27B2-FA19-C910-D588-DDEFA8995190}"/>
              </a:ext>
            </a:extLst>
          </p:cNvPr>
          <p:cNvGrpSpPr/>
          <p:nvPr/>
        </p:nvGrpSpPr>
        <p:grpSpPr>
          <a:xfrm>
            <a:off x="43161" y="2576736"/>
            <a:ext cx="6814170" cy="3009288"/>
            <a:chOff x="45418" y="2591784"/>
            <a:chExt cx="6814170" cy="3009288"/>
          </a:xfrm>
        </p:grpSpPr>
        <p:sp>
          <p:nvSpPr>
            <p:cNvPr id="25" name="직사각형 24"/>
            <p:cNvSpPr/>
            <p:nvPr/>
          </p:nvSpPr>
          <p:spPr>
            <a:xfrm>
              <a:off x="45418" y="2703380"/>
              <a:ext cx="6672435" cy="659810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983779" y="3714977"/>
              <a:ext cx="809300" cy="24495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모서리가 둥근 직사각형 27"/>
            <p:cNvSpPr>
              <a:spLocks noChangeAspect="1"/>
            </p:cNvSpPr>
            <p:nvPr/>
          </p:nvSpPr>
          <p:spPr>
            <a:xfrm>
              <a:off x="373186" y="3904873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39" name="Shape 19"/>
            <p:cNvCxnSpPr>
              <a:stCxn id="28" idx="3"/>
              <a:endCxn id="27" idx="1"/>
            </p:cNvCxnSpPr>
            <p:nvPr/>
          </p:nvCxnSpPr>
          <p:spPr>
            <a:xfrm flipV="1">
              <a:off x="627414" y="3837457"/>
              <a:ext cx="356365" cy="193416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모서리가 둥근 직사각형 41"/>
            <p:cNvSpPr>
              <a:spLocks noChangeAspect="1"/>
            </p:cNvSpPr>
            <p:nvPr/>
          </p:nvSpPr>
          <p:spPr>
            <a:xfrm>
              <a:off x="5119782" y="5349072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3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446018" y="5378115"/>
              <a:ext cx="1413570" cy="21252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23"/>
            <p:cNvSpPr>
              <a:spLocks noChangeAspect="1"/>
            </p:cNvSpPr>
            <p:nvPr/>
          </p:nvSpPr>
          <p:spPr>
            <a:xfrm>
              <a:off x="6484617" y="2591784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9398669-DEA2-7EDA-2DD4-CE32AC2A9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5048"/>
            <a:ext cx="6859588" cy="2479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4878E7-A055-990A-0868-B54F0DCFB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8584"/>
            <a:ext cx="6859588" cy="316048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94142" y="4664968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5-2-3.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반복활동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상세 화면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960" y="7976711"/>
            <a:ext cx="614366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등록요청 자원봉사 반복활동의 경우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목록버튼 클릭 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반복활동 조회 화면으로 이동한다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승인된 자원봉사 활동의 경우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버튼 클릭 시 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페이지로 이동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1043056">
              <a:lnSpc>
                <a:spcPct val="110000"/>
              </a:lnSpc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반복활동 상세내용은 수정 불가</a:t>
            </a:r>
            <a:endParaRPr lang="ko-KR" altLang="en-US" sz="1200" b="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90818" y="719108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6-2-2.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반복활동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신규활동 등록 화면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619" y="7586847"/>
            <a:ext cx="2563884" cy="365056"/>
          </a:xfrm>
          <a:prstGeom prst="rect">
            <a:avLst/>
          </a:prstGeom>
        </p:spPr>
      </p:pic>
      <p:sp>
        <p:nvSpPr>
          <p:cNvPr id="44" name="모서리가 둥근 직사각형 43"/>
          <p:cNvSpPr>
            <a:spLocks noChangeAspect="1"/>
          </p:cNvSpPr>
          <p:nvPr/>
        </p:nvSpPr>
        <p:spPr>
          <a:xfrm>
            <a:off x="3420860" y="7782968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cxnSp>
        <p:nvCxnSpPr>
          <p:cNvPr id="45" name="Shape 19"/>
          <p:cNvCxnSpPr>
            <a:cxnSpLocks/>
            <a:stCxn id="44" idx="3"/>
            <a:endCxn id="35" idx="1"/>
          </p:cNvCxnSpPr>
          <p:nvPr/>
        </p:nvCxnSpPr>
        <p:spPr>
          <a:xfrm flipV="1">
            <a:off x="3675088" y="7761885"/>
            <a:ext cx="211444" cy="147083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1AE64A1-9DF5-4DB0-8B48-14C2D1D7C185}"/>
              </a:ext>
            </a:extLst>
          </p:cNvPr>
          <p:cNvSpPr/>
          <p:nvPr/>
        </p:nvSpPr>
        <p:spPr>
          <a:xfrm>
            <a:off x="3886532" y="7614802"/>
            <a:ext cx="2615095" cy="29416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0B26F22-099A-0B4E-648D-C84CBF75BE96}"/>
              </a:ext>
            </a:extLst>
          </p:cNvPr>
          <p:cNvGrpSpPr/>
          <p:nvPr/>
        </p:nvGrpSpPr>
        <p:grpSpPr>
          <a:xfrm>
            <a:off x="14690" y="1424608"/>
            <a:ext cx="1981214" cy="568461"/>
            <a:chOff x="981522" y="1136576"/>
            <a:chExt cx="1981214" cy="568461"/>
          </a:xfrm>
        </p:grpSpPr>
        <p:sp>
          <p:nvSpPr>
            <p:cNvPr id="28" name="직사각형 27"/>
            <p:cNvSpPr/>
            <p:nvPr/>
          </p:nvSpPr>
          <p:spPr>
            <a:xfrm>
              <a:off x="981522" y="1568624"/>
              <a:ext cx="1398880" cy="13641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모서리가 둥근 직사각형 28"/>
            <p:cNvSpPr>
              <a:spLocks noChangeAspect="1"/>
            </p:cNvSpPr>
            <p:nvPr/>
          </p:nvSpPr>
          <p:spPr>
            <a:xfrm>
              <a:off x="2708508" y="1136576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30" name="Shape 19"/>
            <p:cNvCxnSpPr>
              <a:cxnSpLocks/>
              <a:stCxn id="29" idx="1"/>
              <a:endCxn id="28" idx="0"/>
            </p:cNvCxnSpPr>
            <p:nvPr/>
          </p:nvCxnSpPr>
          <p:spPr>
            <a:xfrm rot="10800000" flipV="1">
              <a:off x="1680962" y="1262576"/>
              <a:ext cx="1027546" cy="306048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0D2E1D3-0C05-FEA1-B8ED-08DD39CD672E}"/>
              </a:ext>
            </a:extLst>
          </p:cNvPr>
          <p:cNvGrpSpPr/>
          <p:nvPr/>
        </p:nvGrpSpPr>
        <p:grpSpPr>
          <a:xfrm>
            <a:off x="5867603" y="3948878"/>
            <a:ext cx="802551" cy="500066"/>
            <a:chOff x="5377670" y="3588838"/>
            <a:chExt cx="802551" cy="500066"/>
          </a:xfrm>
        </p:grpSpPr>
        <p:sp>
          <p:nvSpPr>
            <p:cNvPr id="46" name="모서리가 둥근 직사각형 45"/>
            <p:cNvSpPr>
              <a:spLocks noChangeAspect="1"/>
            </p:cNvSpPr>
            <p:nvPr/>
          </p:nvSpPr>
          <p:spPr>
            <a:xfrm>
              <a:off x="5377670" y="3588838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2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47" name="Shape 19"/>
            <p:cNvCxnSpPr>
              <a:stCxn id="46" idx="2"/>
              <a:endCxn id="48" idx="1"/>
            </p:cNvCxnSpPr>
            <p:nvPr/>
          </p:nvCxnSpPr>
          <p:spPr>
            <a:xfrm rot="16200000" flipH="1">
              <a:off x="5596810" y="3748811"/>
              <a:ext cx="131384" cy="315437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직사각형 47"/>
            <p:cNvSpPr/>
            <p:nvPr/>
          </p:nvSpPr>
          <p:spPr>
            <a:xfrm>
              <a:off x="5820221" y="3855540"/>
              <a:ext cx="360000" cy="23336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07788" y="3705878"/>
            <a:ext cx="614366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활동분류를 선택하고</a:t>
            </a:r>
            <a:r>
              <a:rPr lang="en-US" altLang="ko-KR" sz="1200" b="0" dirty="0">
                <a:solidFill>
                  <a:schemeClr val="tx1"/>
                </a:solidFill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</a:rPr>
              <a:t>활동제목</a:t>
            </a:r>
            <a:r>
              <a:rPr lang="en-US" altLang="ko-KR" sz="1200" b="0" dirty="0">
                <a:solidFill>
                  <a:schemeClr val="tx1"/>
                </a:solidFill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</a:rPr>
              <a:t>봉사내용 입력 후 확인 버튼을 클릭하여 반복활동 등록 </a:t>
            </a:r>
            <a:r>
              <a:rPr lang="en-US" altLang="ko-KR" sz="1200" b="0" dirty="0">
                <a:solidFill>
                  <a:schemeClr val="tx1"/>
                </a:solidFill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</a:rPr>
              <a:t>선택한 활동분류에 따라 인정봉사시간은 자동 입력됨</a:t>
            </a:r>
            <a:r>
              <a:rPr lang="en-US" altLang="ko-KR" sz="1200" b="0" dirty="0">
                <a:solidFill>
                  <a:schemeClr val="tx1"/>
                </a:solidFill>
              </a:rPr>
              <a:t>)</a:t>
            </a:r>
          </a:p>
          <a:p>
            <a:pPr marL="266700" indent="-266700" algn="l" defTabSz="1043056"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확인 버튼을 클릭하여 등록한 자원봉사 반복활동 등록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555013-4803-1217-2A30-5367EF5B9D96}"/>
              </a:ext>
            </a:extLst>
          </p:cNvPr>
          <p:cNvGrpSpPr/>
          <p:nvPr/>
        </p:nvGrpSpPr>
        <p:grpSpPr>
          <a:xfrm>
            <a:off x="4585248" y="7090672"/>
            <a:ext cx="1839070" cy="524130"/>
            <a:chOff x="4807020" y="6932881"/>
            <a:chExt cx="1839070" cy="524130"/>
          </a:xfrm>
        </p:grpSpPr>
        <p:pic>
          <p:nvPicPr>
            <p:cNvPr id="20" name="Picture 1">
              <a:extLst>
                <a:ext uri="{FF2B5EF4-FFF2-40B4-BE49-F238E27FC236}">
                  <a16:creationId xmlns:a16="http://schemas.microsoft.com/office/drawing/2014/main" id="{0089706A-70E2-A866-1B34-C517BBF503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83248" y="7224596"/>
              <a:ext cx="1262842" cy="209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모서리가 둥근 직사각형 37">
              <a:extLst>
                <a:ext uri="{FF2B5EF4-FFF2-40B4-BE49-F238E27FC236}">
                  <a16:creationId xmlns:a16="http://schemas.microsoft.com/office/drawing/2014/main" id="{9FF13655-AFFC-4295-6CAD-6751C7C4E5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7020" y="6932881"/>
              <a:ext cx="254228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22" name="Shape 19">
              <a:extLst>
                <a:ext uri="{FF2B5EF4-FFF2-40B4-BE49-F238E27FC236}">
                  <a16:creationId xmlns:a16="http://schemas.microsoft.com/office/drawing/2014/main" id="{7714EEFB-54EA-03D0-A1CF-7166AA82E8B9}"/>
                </a:ext>
              </a:extLst>
            </p:cNvPr>
            <p:cNvCxnSpPr>
              <a:stCxn id="21" idx="2"/>
              <a:endCxn id="24" idx="1"/>
            </p:cNvCxnSpPr>
            <p:nvPr/>
          </p:nvCxnSpPr>
          <p:spPr>
            <a:xfrm rot="16200000" flipH="1">
              <a:off x="5020144" y="7098870"/>
              <a:ext cx="155448" cy="327469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직사각형 39">
              <a:extLst>
                <a:ext uri="{FF2B5EF4-FFF2-40B4-BE49-F238E27FC236}">
                  <a16:creationId xmlns:a16="http://schemas.microsoft.com/office/drawing/2014/main" id="{58E40F79-7BAB-4590-04BD-FBF6030AC6EF}"/>
                </a:ext>
              </a:extLst>
            </p:cNvPr>
            <p:cNvSpPr/>
            <p:nvPr/>
          </p:nvSpPr>
          <p:spPr>
            <a:xfrm>
              <a:off x="5261603" y="7223647"/>
              <a:ext cx="1383313" cy="23336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EED317BF-42D8-428C-99C4-E0273CE05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16" y="1808260"/>
            <a:ext cx="6123728" cy="5659622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4142" y="727400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6-2-4.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반복활동 관리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봉사배치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실적등록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928" y="7667644"/>
            <a:ext cx="62581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엑셀출력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배치자추가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배치취소 기능은 일반 자원봉사 활동과 기능동일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 등록 시 봉사일자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봉사시작시간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봉사인정시간을 여러 건 추가하여 선택한 대상자들의 실적을 한번에 멀티로 등록 할 수 있는 기능 제공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복사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+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붙여넣기 기능을 대체하여 개선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 목록에서 체크박스 선택 후 삭제버튼 클릭 시 배치목록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봉사배치 상태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실적을 잘못 입력한 경우 사용하는 기능이며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승인여부 상태가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요청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인 경우만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333374" y="1262037"/>
            <a:ext cx="6239691" cy="547691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자원봉사 반복활동의 경우 봉사배치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실적등록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실적승인 영역으로 구성되며 배치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승인 프로세스는 일반 자원봉사활동과 동일함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배치자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엑셀등록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F8B77CC-63BE-40C3-990E-D8D496EB92A1}"/>
              </a:ext>
            </a:extLst>
          </p:cNvPr>
          <p:cNvSpPr/>
          <p:nvPr/>
        </p:nvSpPr>
        <p:spPr>
          <a:xfrm>
            <a:off x="416872" y="4998143"/>
            <a:ext cx="6000792" cy="66900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2">
            <a:extLst>
              <a:ext uri="{FF2B5EF4-FFF2-40B4-BE49-F238E27FC236}">
                <a16:creationId xmlns:a16="http://schemas.microsoft.com/office/drawing/2014/main" id="{89C044D2-827E-4429-B0E6-2E91CB92FA1D}"/>
              </a:ext>
            </a:extLst>
          </p:cNvPr>
          <p:cNvSpPr>
            <a:spLocks noChangeAspect="1"/>
          </p:cNvSpPr>
          <p:nvPr/>
        </p:nvSpPr>
        <p:spPr>
          <a:xfrm>
            <a:off x="3991240" y="4782783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cxnSp>
        <p:nvCxnSpPr>
          <p:cNvPr id="31" name="Shape 19">
            <a:extLst>
              <a:ext uri="{FF2B5EF4-FFF2-40B4-BE49-F238E27FC236}">
                <a16:creationId xmlns:a16="http://schemas.microsoft.com/office/drawing/2014/main" id="{E5CBF95D-6D79-4B7F-A1FB-368D5EBD5121}"/>
              </a:ext>
            </a:extLst>
          </p:cNvPr>
          <p:cNvCxnSpPr>
            <a:cxnSpLocks/>
            <a:stCxn id="30" idx="1"/>
          </p:cNvCxnSpPr>
          <p:nvPr/>
        </p:nvCxnSpPr>
        <p:spPr>
          <a:xfrm rot="10800000" flipV="1">
            <a:off x="3419736" y="4908783"/>
            <a:ext cx="571504" cy="212140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모서리가 둥근 직사각형 28">
            <a:extLst>
              <a:ext uri="{FF2B5EF4-FFF2-40B4-BE49-F238E27FC236}">
                <a16:creationId xmlns:a16="http://schemas.microsoft.com/office/drawing/2014/main" id="{15AE79CA-393A-4523-8125-8714B79DFBF4}"/>
              </a:ext>
            </a:extLst>
          </p:cNvPr>
          <p:cNvSpPr>
            <a:spLocks noChangeAspect="1"/>
          </p:cNvSpPr>
          <p:nvPr/>
        </p:nvSpPr>
        <p:spPr>
          <a:xfrm>
            <a:off x="4725203" y="4520952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35" name="모서리가 둥근 직사각형 19">
            <a:extLst>
              <a:ext uri="{FF2B5EF4-FFF2-40B4-BE49-F238E27FC236}">
                <a16:creationId xmlns:a16="http://schemas.microsoft.com/office/drawing/2014/main" id="{18847656-3F30-458C-83B5-0E3E10EDD99A}"/>
              </a:ext>
            </a:extLst>
          </p:cNvPr>
          <p:cNvSpPr>
            <a:spLocks noChangeAspect="1"/>
          </p:cNvSpPr>
          <p:nvPr/>
        </p:nvSpPr>
        <p:spPr>
          <a:xfrm>
            <a:off x="5417573" y="7253390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endParaRPr kumimoji="0" lang="ko-KR" altLang="en-US" sz="1200" kern="0" dirty="0">
              <a:solidFill>
                <a:sysClr val="window" lastClr="FFFFFF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422" y="7329264"/>
            <a:ext cx="717708" cy="179427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6D7DF4CC-B157-492E-843F-6EEA477987C7}"/>
              </a:ext>
            </a:extLst>
          </p:cNvPr>
          <p:cNvSpPr/>
          <p:nvPr/>
        </p:nvSpPr>
        <p:spPr>
          <a:xfrm>
            <a:off x="5703324" y="7308724"/>
            <a:ext cx="793119" cy="21431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050" y="4754008"/>
            <a:ext cx="710686" cy="198992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99673779-6742-4430-9BF4-70E540D2B77F}"/>
              </a:ext>
            </a:extLst>
          </p:cNvPr>
          <p:cNvSpPr/>
          <p:nvPr/>
        </p:nvSpPr>
        <p:spPr>
          <a:xfrm>
            <a:off x="5020480" y="4549113"/>
            <a:ext cx="1428760" cy="24288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7FC46C-3987-C86F-ABEB-2D841A568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" y="2144688"/>
            <a:ext cx="6830378" cy="2057687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6.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자원봉사 활동관리</a:t>
            </a:r>
            <a:endParaRPr lang="en-US" altLang="ko-KR" sz="1600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6-3.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실적승인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반려현황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조회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목록 화면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4142" y="6681192"/>
            <a:ext cx="6234156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</a:rPr>
              <a:t>봉사일자</a:t>
            </a:r>
            <a:r>
              <a:rPr lang="en-US" altLang="ko-KR" sz="1200" b="0" dirty="0">
                <a:solidFill>
                  <a:schemeClr val="tx1"/>
                </a:solidFill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</a:rPr>
              <a:t>승인일자 선택 후 검색버튼을 클릭 시 해당 조건에 맞는 실적승인</a:t>
            </a:r>
            <a:r>
              <a:rPr lang="en-US" altLang="ko-KR" sz="1200" b="0" dirty="0">
                <a:solidFill>
                  <a:schemeClr val="tx1"/>
                </a:solidFill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</a:rPr>
              <a:t>반려 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ko-KR" altLang="en-US" sz="1200" b="0" dirty="0">
                <a:solidFill>
                  <a:schemeClr val="tx1"/>
                </a:solidFill>
              </a:rPr>
              <a:t>현황이 하단목록에 출력됨</a:t>
            </a:r>
            <a:br>
              <a:rPr lang="en-US" altLang="ko-KR" sz="1200" b="0" dirty="0">
                <a:solidFill>
                  <a:schemeClr val="tx1"/>
                </a:solidFill>
              </a:rPr>
            </a:br>
            <a:r>
              <a:rPr lang="en-US" altLang="ko-KR" sz="1200" b="0" dirty="0">
                <a:solidFill>
                  <a:schemeClr val="tx1"/>
                </a:solidFill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</a:rPr>
              <a:t>검색기간 기존 </a:t>
            </a:r>
            <a:r>
              <a:rPr lang="en-US" altLang="ko-KR" sz="1200" b="0" dirty="0">
                <a:solidFill>
                  <a:schemeClr val="tx1"/>
                </a:solidFill>
              </a:rPr>
              <a:t>1</a:t>
            </a:r>
            <a:r>
              <a:rPr lang="ko-KR" altLang="en-US" sz="1200" b="0" dirty="0">
                <a:solidFill>
                  <a:schemeClr val="tx1"/>
                </a:solidFill>
              </a:rPr>
              <a:t>일 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 3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개월로 확대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봉사자명 입력 검색기능 추가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)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 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하단 버튼기능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엑셀버튼 클릭 시 해당 기간의 승인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반려 현황 엑셀파일로 다운로드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다운로드 사유 필수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200" b="0" dirty="0">
              <a:solidFill>
                <a:schemeClr val="tx1"/>
              </a:solidFill>
            </a:endParaRPr>
          </a:p>
        </p:txBody>
      </p:sp>
      <p:sp>
        <p:nvSpPr>
          <p:cNvPr id="26" name="모서리가 둥근 직사각형 25"/>
          <p:cNvSpPr>
            <a:spLocks noChangeAspect="1"/>
          </p:cNvSpPr>
          <p:nvPr/>
        </p:nvSpPr>
        <p:spPr>
          <a:xfrm>
            <a:off x="5849775" y="4385928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3843" y="4318081"/>
            <a:ext cx="540000" cy="30970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</p:pic>
      <p:cxnSp>
        <p:nvCxnSpPr>
          <p:cNvPr id="17" name="Shape 19">
            <a:extLst>
              <a:ext uri="{FF2B5EF4-FFF2-40B4-BE49-F238E27FC236}">
                <a16:creationId xmlns:a16="http://schemas.microsoft.com/office/drawing/2014/main" id="{479C0329-43A8-4DB4-AF82-4AB41F4C809F}"/>
              </a:ext>
            </a:extLst>
          </p:cNvPr>
          <p:cNvCxnSpPr>
            <a:cxnSpLocks/>
          </p:cNvCxnSpPr>
          <p:nvPr/>
        </p:nvCxnSpPr>
        <p:spPr>
          <a:xfrm rot="10800000" flipV="1">
            <a:off x="5381693" y="4663602"/>
            <a:ext cx="1080000" cy="316933"/>
          </a:xfrm>
          <a:prstGeom prst="bentConnector3">
            <a:avLst>
              <a:gd name="adj1" fmla="val 292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2634D4CB-DA2F-468C-94DE-A1925614F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8650" y="4448942"/>
            <a:ext cx="2863042" cy="1296146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22" name="모서리가 둥근 직사각형 21"/>
          <p:cNvSpPr>
            <a:spLocks noChangeAspect="1"/>
          </p:cNvSpPr>
          <p:nvPr/>
        </p:nvSpPr>
        <p:spPr>
          <a:xfrm>
            <a:off x="6151769" y="2159921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cxnSp>
        <p:nvCxnSpPr>
          <p:cNvPr id="23" name="Shape 19"/>
          <p:cNvCxnSpPr>
            <a:stCxn id="22" idx="1"/>
          </p:cNvCxnSpPr>
          <p:nvPr/>
        </p:nvCxnSpPr>
        <p:spPr>
          <a:xfrm rot="10800000" flipV="1">
            <a:off x="5921693" y="2285920"/>
            <a:ext cx="230076" cy="169277"/>
          </a:xfrm>
          <a:prstGeom prst="bentConnector2">
            <a:avLst/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/>
          <p:cNvSpPr/>
          <p:nvPr/>
        </p:nvSpPr>
        <p:spPr>
          <a:xfrm>
            <a:off x="405458" y="2489733"/>
            <a:ext cx="6264568" cy="59105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5583EE-EB0B-FEDB-BB5F-E7A1A3DF76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63399"/>
            <a:ext cx="6859588" cy="29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7-1.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 실적 통계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4D05828-8EDD-4865-882B-89EBD88BE72E}"/>
              </a:ext>
            </a:extLst>
          </p:cNvPr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7.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통계 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167CDE9-3068-423A-94BA-827BF777F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30" y="2360712"/>
            <a:ext cx="6361978" cy="262326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C69F763-52F0-43C7-8FEA-9A6A03429588}"/>
              </a:ext>
            </a:extLst>
          </p:cNvPr>
          <p:cNvSpPr txBox="1"/>
          <p:nvPr/>
        </p:nvSpPr>
        <p:spPr>
          <a:xfrm>
            <a:off x="338910" y="5706600"/>
            <a:ext cx="6234156" cy="88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검색조건 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해당활동처의 통계 조회년월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승인상태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활동처명 입력 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하단 버튼기능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엑셀버튼 클릭 시 통계결과에 대한 엑셀파일 다운로드</a:t>
            </a:r>
            <a:endParaRPr lang="en-US" altLang="ko-KR" sz="1200" b="0" dirty="0">
              <a:solidFill>
                <a:schemeClr val="tx1"/>
              </a:solidFill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8B3FD27-BBE5-4E42-892C-6FD3C2FCCE7B}"/>
              </a:ext>
            </a:extLst>
          </p:cNvPr>
          <p:cNvSpPr/>
          <p:nvPr/>
        </p:nvSpPr>
        <p:spPr>
          <a:xfrm>
            <a:off x="6299878" y="4714761"/>
            <a:ext cx="396000" cy="24288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10">
            <a:extLst>
              <a:ext uri="{FF2B5EF4-FFF2-40B4-BE49-F238E27FC236}">
                <a16:creationId xmlns:a16="http://schemas.microsoft.com/office/drawing/2014/main" id="{E3EDB3FC-94BA-4BD7-A1EC-D7F43039DCF6}"/>
              </a:ext>
            </a:extLst>
          </p:cNvPr>
          <p:cNvSpPr>
            <a:spLocks noChangeAspect="1"/>
          </p:cNvSpPr>
          <p:nvPr/>
        </p:nvSpPr>
        <p:spPr>
          <a:xfrm>
            <a:off x="6004602" y="4714761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6D835F-E38A-9846-3945-DDE442376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55" y="2360712"/>
            <a:ext cx="6275528" cy="1728192"/>
          </a:xfrm>
          <a:prstGeom prst="rect">
            <a:avLst/>
          </a:prstGeom>
        </p:spPr>
      </p:pic>
      <p:sp>
        <p:nvSpPr>
          <p:cNvPr id="25" name="모서리가 둥근 직사각형 6">
            <a:extLst>
              <a:ext uri="{FF2B5EF4-FFF2-40B4-BE49-F238E27FC236}">
                <a16:creationId xmlns:a16="http://schemas.microsoft.com/office/drawing/2014/main" id="{6412F82F-6896-4D51-B4B3-8A549DEF7C78}"/>
              </a:ext>
            </a:extLst>
          </p:cNvPr>
          <p:cNvSpPr>
            <a:spLocks noChangeAspect="1"/>
          </p:cNvSpPr>
          <p:nvPr/>
        </p:nvSpPr>
        <p:spPr>
          <a:xfrm>
            <a:off x="6159067" y="2420705"/>
            <a:ext cx="258714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cxnSp>
        <p:nvCxnSpPr>
          <p:cNvPr id="28" name="Shape 19">
            <a:extLst>
              <a:ext uri="{FF2B5EF4-FFF2-40B4-BE49-F238E27FC236}">
                <a16:creationId xmlns:a16="http://schemas.microsoft.com/office/drawing/2014/main" id="{0AD859F1-66E4-4914-88FD-09FA5A09BBA5}"/>
              </a:ext>
            </a:extLst>
          </p:cNvPr>
          <p:cNvCxnSpPr>
            <a:stCxn id="25" idx="1"/>
          </p:cNvCxnSpPr>
          <p:nvPr/>
        </p:nvCxnSpPr>
        <p:spPr>
          <a:xfrm rot="10800000" flipV="1">
            <a:off x="5928991" y="2546705"/>
            <a:ext cx="230076" cy="169276"/>
          </a:xfrm>
          <a:prstGeom prst="bentConnector3">
            <a:avLst>
              <a:gd name="adj1" fmla="val 50000"/>
            </a:avLst>
          </a:prstGeom>
          <a:ln w="158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3DC4743-C282-403F-9F49-3FD04AC7BD7F}"/>
              </a:ext>
            </a:extLst>
          </p:cNvPr>
          <p:cNvSpPr/>
          <p:nvPr/>
        </p:nvSpPr>
        <p:spPr>
          <a:xfrm>
            <a:off x="393678" y="2706457"/>
            <a:ext cx="6179387" cy="531965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1501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FE34253-027A-4712-9DD3-3B6E48266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23" y="2252198"/>
            <a:ext cx="6401736" cy="2303353"/>
          </a:xfrm>
          <a:prstGeom prst="rect">
            <a:avLst/>
          </a:prstGeom>
        </p:spPr>
      </p:pic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7-2.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활동처 활동별 통계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4D05828-8EDD-4865-882B-89EBD88BE72E}"/>
              </a:ext>
            </a:extLst>
          </p:cNvPr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7.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통계 관리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8B3FD27-BBE5-4E42-892C-6FD3C2FCCE7B}"/>
              </a:ext>
            </a:extLst>
          </p:cNvPr>
          <p:cNvSpPr/>
          <p:nvPr/>
        </p:nvSpPr>
        <p:spPr>
          <a:xfrm>
            <a:off x="6308164" y="4274166"/>
            <a:ext cx="396000" cy="24288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10">
            <a:extLst>
              <a:ext uri="{FF2B5EF4-FFF2-40B4-BE49-F238E27FC236}">
                <a16:creationId xmlns:a16="http://schemas.microsoft.com/office/drawing/2014/main" id="{E3EDB3FC-94BA-4BD7-A1EC-D7F43039DCF6}"/>
              </a:ext>
            </a:extLst>
          </p:cNvPr>
          <p:cNvSpPr>
            <a:spLocks noChangeAspect="1"/>
          </p:cNvSpPr>
          <p:nvPr/>
        </p:nvSpPr>
        <p:spPr>
          <a:xfrm>
            <a:off x="6012888" y="4274166"/>
            <a:ext cx="254228" cy="25200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47EFD8-19D6-4680-95B5-FF87DE85CDBF}"/>
              </a:ext>
            </a:extLst>
          </p:cNvPr>
          <p:cNvSpPr txBox="1"/>
          <p:nvPr/>
        </p:nvSpPr>
        <p:spPr>
          <a:xfrm>
            <a:off x="272008" y="5263620"/>
            <a:ext cx="6234156" cy="134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검색조건 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: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해당 활동처의 통계 검색기간 입력</a:t>
            </a:r>
            <a:b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</a:b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*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활동처 활동 별 통계는 월단위 통계가 아닌 실시간 통계로 제공됨</a:t>
            </a:r>
            <a:b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</a:b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일반활동 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1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년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반복활동 </a:t>
            </a:r>
            <a:r>
              <a:rPr lang="en-US" altLang="ko-KR" sz="1200" b="0" dirty="0">
                <a:solidFill>
                  <a:schemeClr val="tx1"/>
                </a:solidFill>
                <a:sym typeface="Wingdings" pitchFamily="2" charset="2"/>
              </a:rPr>
              <a:t>3</a:t>
            </a:r>
            <a:r>
              <a:rPr lang="ko-KR" altLang="en-US" sz="1200" b="0" dirty="0">
                <a:solidFill>
                  <a:schemeClr val="tx1"/>
                </a:solidFill>
                <a:sym typeface="Wingdings" pitchFamily="2" charset="2"/>
              </a:rPr>
              <a:t>개월까지 검색 가능</a:t>
            </a:r>
            <a:endParaRPr lang="en-US" altLang="ko-KR" sz="1200" b="0" dirty="0">
              <a:solidFill>
                <a:schemeClr val="tx1"/>
              </a:solidFill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하단 버튼기능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엑셀버튼 클릭 시 통계결과에 대한 엑셀파일 다운로드</a:t>
            </a:r>
            <a:endParaRPr lang="en-US" altLang="ko-KR" sz="1200" b="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DFED2-6FAA-05B6-981B-B556D7CFE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50" y="2288704"/>
            <a:ext cx="6316730" cy="136815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C9D3CB9-5F4C-FFA5-C82F-7AFB076AE7A2}"/>
              </a:ext>
            </a:extLst>
          </p:cNvPr>
          <p:cNvGrpSpPr/>
          <p:nvPr/>
        </p:nvGrpSpPr>
        <p:grpSpPr>
          <a:xfrm>
            <a:off x="340925" y="2302589"/>
            <a:ext cx="6179387" cy="817717"/>
            <a:chOff x="340925" y="2302589"/>
            <a:chExt cx="6179387" cy="817717"/>
          </a:xfrm>
        </p:grpSpPr>
        <p:sp>
          <p:nvSpPr>
            <p:cNvPr id="25" name="모서리가 둥근 직사각형 6">
              <a:extLst>
                <a:ext uri="{FF2B5EF4-FFF2-40B4-BE49-F238E27FC236}">
                  <a16:creationId xmlns:a16="http://schemas.microsoft.com/office/drawing/2014/main" id="{6412F82F-6896-4D51-B4B3-8A549DEF7C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6314" y="2302589"/>
              <a:ext cx="258714" cy="252000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cxnSp>
          <p:nvCxnSpPr>
            <p:cNvPr id="28" name="Shape 19">
              <a:extLst>
                <a:ext uri="{FF2B5EF4-FFF2-40B4-BE49-F238E27FC236}">
                  <a16:creationId xmlns:a16="http://schemas.microsoft.com/office/drawing/2014/main" id="{0AD859F1-66E4-4914-88FD-09FA5A09BBA5}"/>
                </a:ext>
              </a:extLst>
            </p:cNvPr>
            <p:cNvCxnSpPr>
              <a:stCxn id="25" idx="1"/>
            </p:cNvCxnSpPr>
            <p:nvPr/>
          </p:nvCxnSpPr>
          <p:spPr>
            <a:xfrm rot="10800000" flipV="1">
              <a:off x="5876238" y="2428589"/>
              <a:ext cx="230076" cy="169276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E3DC4743-C282-403F-9F49-3FD04AC7BD7F}"/>
                </a:ext>
              </a:extLst>
            </p:cNvPr>
            <p:cNvSpPr/>
            <p:nvPr/>
          </p:nvSpPr>
          <p:spPr>
            <a:xfrm>
              <a:off x="340925" y="2588341"/>
              <a:ext cx="6179387" cy="53196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2759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1-1-1.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일반회원 가입 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회원가입 페이지 이동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7788" y="8575147"/>
            <a:ext cx="6262119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1365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포털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(www.1365.go.kr)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에서 회원가입 버튼을 클릭 하여 가입페이지로 이동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일반회원 가입 후 나의 자원봉사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관리자 인증하기 메뉴에서 관리자 인증 요청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4D05828-8EDD-4865-882B-89EBD88BE72E}"/>
              </a:ext>
            </a:extLst>
          </p:cNvPr>
          <p:cNvSpPr/>
          <p:nvPr/>
        </p:nvSpPr>
        <p:spPr>
          <a:xfrm>
            <a:off x="3533890" y="173400"/>
            <a:ext cx="3039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3" y="1193571"/>
            <a:ext cx="6275764" cy="7359697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5330242" y="1208584"/>
            <a:ext cx="1267904" cy="1009473"/>
            <a:chOff x="5258234" y="1280592"/>
            <a:chExt cx="1267904" cy="1009473"/>
          </a:xfrm>
        </p:grpSpPr>
        <p:sp>
          <p:nvSpPr>
            <p:cNvPr id="13" name="모서리가 둥근 직사각형 6">
              <a:extLst>
                <a:ext uri="{FF2B5EF4-FFF2-40B4-BE49-F238E27FC236}">
                  <a16:creationId xmlns:a16="http://schemas.microsoft.com/office/drawing/2014/main" id="{3E90A8E9-B0A6-4606-BD28-697818A36C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58234" y="2038065"/>
              <a:ext cx="215818" cy="252000"/>
            </a:xfrm>
            <a:prstGeom prst="roundRect">
              <a:avLst/>
            </a:prstGeom>
            <a:solidFill>
              <a:srgbClr val="F8B804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나눔고딕 ExtraBold" pitchFamily="50" charset="-127"/>
                  <a:ea typeface="나눔고딕 ExtraBold" pitchFamily="50" charset="-127"/>
                  <a:cs typeface="+mn-cs"/>
                </a:rPr>
                <a:t>1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7F902722-0C35-42A6-9561-26CEB711EFAB}"/>
                </a:ext>
              </a:extLst>
            </p:cNvPr>
            <p:cNvSpPr/>
            <p:nvPr/>
          </p:nvSpPr>
          <p:spPr>
            <a:xfrm>
              <a:off x="5834298" y="1280592"/>
              <a:ext cx="691840" cy="253417"/>
            </a:xfrm>
            <a:prstGeom prst="rect">
              <a:avLst/>
            </a:prstGeom>
            <a:noFill/>
            <a:ln w="28575">
              <a:solidFill>
                <a:srgbClr val="F8B80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9" name="꺾인 연결선 8">
              <a:extLst>
                <a:ext uri="{FF2B5EF4-FFF2-40B4-BE49-F238E27FC236}">
                  <a16:creationId xmlns:a16="http://schemas.microsoft.com/office/drawing/2014/main" id="{F5218253-DCD2-4715-9EFF-9DA9B398ADA1}"/>
                </a:ext>
              </a:extLst>
            </p:cNvPr>
            <p:cNvCxnSpPr>
              <a:stCxn id="13" idx="3"/>
              <a:endCxn id="18" idx="2"/>
            </p:cNvCxnSpPr>
            <p:nvPr/>
          </p:nvCxnSpPr>
          <p:spPr>
            <a:xfrm flipV="1">
              <a:off x="5474052" y="1534009"/>
              <a:ext cx="706166" cy="630056"/>
            </a:xfrm>
            <a:prstGeom prst="bentConnector2">
              <a:avLst/>
            </a:prstGeom>
            <a:ln w="28575">
              <a:solidFill>
                <a:srgbClr val="F8B804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8782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1-1-2.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일반회원 가입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약관동의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F873F5-5222-45EF-848E-338A52827746}"/>
              </a:ext>
            </a:extLst>
          </p:cNvPr>
          <p:cNvSpPr txBox="1"/>
          <p:nvPr/>
        </p:nvSpPr>
        <p:spPr>
          <a:xfrm>
            <a:off x="215084" y="8593736"/>
            <a:ext cx="65111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이용약관과 개인정보 수집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이용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등 항목에 동의여부를 선택하고 하단의 다음버튼을 클릭하여 본인인증 단계로 이동</a:t>
            </a:r>
            <a:b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* 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선택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동의사항 체크 후 다음 단계의 회원정보 입력 시 실명인증 확인 단계를 거쳐야 동의 됨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71" y="7689304"/>
            <a:ext cx="6213867" cy="61329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024" y="1280592"/>
            <a:ext cx="6214232" cy="6458574"/>
          </a:xfrm>
          <a:prstGeom prst="rect">
            <a:avLst/>
          </a:prstGeom>
        </p:spPr>
      </p:pic>
      <p:sp>
        <p:nvSpPr>
          <p:cNvPr id="13" name="모서리가 둥근 직사각형 6">
            <a:extLst>
              <a:ext uri="{FF2B5EF4-FFF2-40B4-BE49-F238E27FC236}">
                <a16:creationId xmlns:a16="http://schemas.microsoft.com/office/drawing/2014/main" id="{3E90A8E9-B0A6-4606-BD28-697818A36CAE}"/>
              </a:ext>
            </a:extLst>
          </p:cNvPr>
          <p:cNvSpPr>
            <a:spLocks noChangeAspect="1"/>
          </p:cNvSpPr>
          <p:nvPr/>
        </p:nvSpPr>
        <p:spPr>
          <a:xfrm>
            <a:off x="4493548" y="7768884"/>
            <a:ext cx="21581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F902722-0C35-42A6-9561-26CEB711EFAB}"/>
              </a:ext>
            </a:extLst>
          </p:cNvPr>
          <p:cNvSpPr/>
          <p:nvPr/>
        </p:nvSpPr>
        <p:spPr>
          <a:xfrm>
            <a:off x="5157986" y="7977336"/>
            <a:ext cx="720080" cy="296926"/>
          </a:xfrm>
          <a:prstGeom prst="rect">
            <a:avLst/>
          </a:prstGeom>
          <a:noFill/>
          <a:ln w="28575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5" name="꺾인 연결선 8">
            <a:extLst>
              <a:ext uri="{FF2B5EF4-FFF2-40B4-BE49-F238E27FC236}">
                <a16:creationId xmlns:a16="http://schemas.microsoft.com/office/drawing/2014/main" id="{F5218253-DCD2-4715-9EFF-9DA9B398ADA1}"/>
              </a:ext>
            </a:extLst>
          </p:cNvPr>
          <p:cNvCxnSpPr>
            <a:stCxn id="13" idx="3"/>
            <a:endCxn id="14" idx="1"/>
          </p:cNvCxnSpPr>
          <p:nvPr/>
        </p:nvCxnSpPr>
        <p:spPr>
          <a:xfrm>
            <a:off x="4709366" y="7894884"/>
            <a:ext cx="448620" cy="230915"/>
          </a:xfrm>
          <a:prstGeom prst="bentConnector3">
            <a:avLst>
              <a:gd name="adj1" fmla="val 50000"/>
            </a:avLst>
          </a:prstGeom>
          <a:ln w="28575">
            <a:solidFill>
              <a:srgbClr val="F8B80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1-1-3.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일반회원 가입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실명인증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D0E42F-91B3-44BF-8E9C-289F9C1DB902}"/>
              </a:ext>
            </a:extLst>
          </p:cNvPr>
          <p:cNvSpPr txBox="1"/>
          <p:nvPr/>
        </p:nvSpPr>
        <p:spPr>
          <a:xfrm>
            <a:off x="357961" y="8701016"/>
            <a:ext cx="60007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주민번호 인증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휴대폰 인증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공공아이핀 인증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개의 인증수단 중 하나를 선택하여 본인인증을 완료한 후 회원정보 입력 페이지로 이동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26274" y="1352600"/>
            <a:ext cx="5439824" cy="7159095"/>
            <a:chOff x="150210" y="1280592"/>
            <a:chExt cx="6447936" cy="8485824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210" y="1280592"/>
              <a:ext cx="6447936" cy="5823293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019" y="4376936"/>
              <a:ext cx="6282048" cy="5389480"/>
            </a:xfrm>
            <a:prstGeom prst="rect">
              <a:avLst/>
            </a:prstGeom>
          </p:spPr>
        </p:pic>
      </p:grpSp>
      <p:sp>
        <p:nvSpPr>
          <p:cNvPr id="18" name="모서리가 둥근 직사각형 6">
            <a:extLst>
              <a:ext uri="{FF2B5EF4-FFF2-40B4-BE49-F238E27FC236}">
                <a16:creationId xmlns:a16="http://schemas.microsoft.com/office/drawing/2014/main" id="{3E90A8E9-B0A6-4606-BD28-697818A36CAE}"/>
              </a:ext>
            </a:extLst>
          </p:cNvPr>
          <p:cNvSpPr>
            <a:spLocks noChangeAspect="1"/>
          </p:cNvSpPr>
          <p:nvPr/>
        </p:nvSpPr>
        <p:spPr>
          <a:xfrm>
            <a:off x="405664" y="3584848"/>
            <a:ext cx="21581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F902722-0C35-42A6-9561-26CEB711EFAB}"/>
              </a:ext>
            </a:extLst>
          </p:cNvPr>
          <p:cNvSpPr/>
          <p:nvPr/>
        </p:nvSpPr>
        <p:spPr>
          <a:xfrm>
            <a:off x="726274" y="3944888"/>
            <a:ext cx="5511832" cy="4680520"/>
          </a:xfrm>
          <a:prstGeom prst="rect">
            <a:avLst/>
          </a:prstGeom>
          <a:noFill/>
          <a:ln w="28575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꺾인 연결선 8">
            <a:extLst>
              <a:ext uri="{FF2B5EF4-FFF2-40B4-BE49-F238E27FC236}">
                <a16:creationId xmlns:a16="http://schemas.microsoft.com/office/drawing/2014/main" id="{F5218253-DCD2-4715-9EFF-9DA9B398ADA1}"/>
              </a:ext>
            </a:extLst>
          </p:cNvPr>
          <p:cNvCxnSpPr>
            <a:stCxn id="18" idx="3"/>
            <a:endCxn id="19" idx="0"/>
          </p:cNvCxnSpPr>
          <p:nvPr/>
        </p:nvCxnSpPr>
        <p:spPr>
          <a:xfrm>
            <a:off x="621482" y="3710848"/>
            <a:ext cx="2860708" cy="234040"/>
          </a:xfrm>
          <a:prstGeom prst="bentConnector2">
            <a:avLst/>
          </a:prstGeom>
          <a:ln w="28575">
            <a:solidFill>
              <a:srgbClr val="F8B80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1-1-4.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일반회원 가입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회원정보 입력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필수입력사항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kumimoji="0" lang="ko-KR" alt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961" y="8841432"/>
            <a:ext cx="6000791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회원정보 필수 입력사항을 등록하고 보안문자를 입력 한 뒤 회원가입신청 버튼을 클릭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1066209" y="1208584"/>
            <a:ext cx="4734790" cy="7553193"/>
            <a:chOff x="294142" y="1193570"/>
            <a:chExt cx="6278924" cy="10016479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142" y="1193570"/>
              <a:ext cx="6278924" cy="2003093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143" y="3080792"/>
              <a:ext cx="6274482" cy="8129257"/>
            </a:xfrm>
            <a:prstGeom prst="rect">
              <a:avLst/>
            </a:prstGeom>
          </p:spPr>
        </p:pic>
      </p:grpSp>
      <p:sp>
        <p:nvSpPr>
          <p:cNvPr id="15" name="모서리가 둥근 직사각형 6">
            <a:extLst>
              <a:ext uri="{FF2B5EF4-FFF2-40B4-BE49-F238E27FC236}">
                <a16:creationId xmlns:a16="http://schemas.microsoft.com/office/drawing/2014/main" id="{3E90A8E9-B0A6-4606-BD28-697818A36CAE}"/>
              </a:ext>
            </a:extLst>
          </p:cNvPr>
          <p:cNvSpPr>
            <a:spLocks noChangeAspect="1"/>
          </p:cNvSpPr>
          <p:nvPr/>
        </p:nvSpPr>
        <p:spPr>
          <a:xfrm>
            <a:off x="3917483" y="8270436"/>
            <a:ext cx="260749" cy="287503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F902722-0C35-42A6-9561-26CEB711EFAB}"/>
              </a:ext>
            </a:extLst>
          </p:cNvPr>
          <p:cNvSpPr/>
          <p:nvPr/>
        </p:nvSpPr>
        <p:spPr>
          <a:xfrm>
            <a:off x="4581922" y="8481392"/>
            <a:ext cx="792088" cy="280385"/>
          </a:xfrm>
          <a:prstGeom prst="rect">
            <a:avLst/>
          </a:prstGeom>
          <a:noFill/>
          <a:ln w="28575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꺾인 연결선 8">
            <a:extLst>
              <a:ext uri="{FF2B5EF4-FFF2-40B4-BE49-F238E27FC236}">
                <a16:creationId xmlns:a16="http://schemas.microsoft.com/office/drawing/2014/main" id="{F5218253-DCD2-4715-9EFF-9DA9B398ADA1}"/>
              </a:ext>
            </a:extLst>
          </p:cNvPr>
          <p:cNvCxnSpPr>
            <a:stCxn id="15" idx="3"/>
            <a:endCxn id="19" idx="1"/>
          </p:cNvCxnSpPr>
          <p:nvPr/>
        </p:nvCxnSpPr>
        <p:spPr>
          <a:xfrm>
            <a:off x="4178232" y="8414188"/>
            <a:ext cx="403690" cy="207397"/>
          </a:xfrm>
          <a:prstGeom prst="bentConnector3">
            <a:avLst>
              <a:gd name="adj1" fmla="val 50000"/>
            </a:avLst>
          </a:prstGeom>
          <a:ln w="28575">
            <a:solidFill>
              <a:srgbClr val="F8B80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077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1-1-5.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일반회원 가입 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회원정보 입력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kumimoji="0" lang="ko-KR" altLang="en-US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자원봉사 부가정보</a:t>
            </a:r>
            <a:r>
              <a:rPr kumimoji="0" lang="en-US" altLang="ko-KR" sz="1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kumimoji="0" lang="ko-KR" altLang="en-US" sz="18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878345-56FC-408C-8711-DA9C443B5BC5}"/>
              </a:ext>
            </a:extLst>
          </p:cNvPr>
          <p:cNvSpPr txBox="1"/>
          <p:nvPr/>
        </p:nvSpPr>
        <p:spPr>
          <a:xfrm>
            <a:off x="533494" y="6393160"/>
            <a:ext cx="6000791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 부가정보 입력 진행한다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봉사희망지역 선택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추가로 여러 지역을 선택 가능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개인전문분야를 입력한다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(Ex.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웹디자인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통번역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수화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프로그래밍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등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단체 검색을 통해 가입된 단체를 지정할 수 있다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모든 설정을 마치고 부가정보저장을 누른다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⊙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봉사희망지역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설정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개인전문분야 등은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푸시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b="0" dirty="0" err="1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알람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시 자동으로 일감정보를 보내는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</a:pP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   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기초 자료로 활용된다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1" y="1856656"/>
            <a:ext cx="6278925" cy="3983489"/>
          </a:xfrm>
          <a:prstGeom prst="rect">
            <a:avLst/>
          </a:prstGeom>
        </p:spPr>
      </p:pic>
      <p:sp>
        <p:nvSpPr>
          <p:cNvPr id="11" name="모서리가 둥근 직사각형 10">
            <a:extLst>
              <a:ext uri="{FF2B5EF4-FFF2-40B4-BE49-F238E27FC236}">
                <a16:creationId xmlns:a16="http://schemas.microsoft.com/office/drawing/2014/main" id="{3E90A8E9-B0A6-4606-BD28-697818A36CAE}"/>
              </a:ext>
            </a:extLst>
          </p:cNvPr>
          <p:cNvSpPr>
            <a:spLocks noChangeAspect="1"/>
          </p:cNvSpPr>
          <p:nvPr/>
        </p:nvSpPr>
        <p:spPr>
          <a:xfrm>
            <a:off x="3573809" y="5214135"/>
            <a:ext cx="303497" cy="354379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F902722-0C35-42A6-9561-26CEB711EFAB}"/>
              </a:ext>
            </a:extLst>
          </p:cNvPr>
          <p:cNvSpPr/>
          <p:nvPr/>
        </p:nvSpPr>
        <p:spPr>
          <a:xfrm>
            <a:off x="4238248" y="5422587"/>
            <a:ext cx="919738" cy="417557"/>
          </a:xfrm>
          <a:prstGeom prst="rect">
            <a:avLst/>
          </a:prstGeom>
          <a:noFill/>
          <a:ln w="28575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꺾인 연결선 12">
            <a:extLst>
              <a:ext uri="{FF2B5EF4-FFF2-40B4-BE49-F238E27FC236}">
                <a16:creationId xmlns:a16="http://schemas.microsoft.com/office/drawing/2014/main" id="{F5218253-DCD2-4715-9EFF-9DA9B398ADA1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3877306" y="5391325"/>
            <a:ext cx="360942" cy="240041"/>
          </a:xfrm>
          <a:prstGeom prst="bentConnector3">
            <a:avLst>
              <a:gd name="adj1" fmla="val 50000"/>
            </a:avLst>
          </a:prstGeom>
          <a:ln w="28575">
            <a:solidFill>
              <a:srgbClr val="F8B80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모서리가 둥근 직사각형 6">
            <a:extLst>
              <a:ext uri="{FF2B5EF4-FFF2-40B4-BE49-F238E27FC236}">
                <a16:creationId xmlns:a16="http://schemas.microsoft.com/office/drawing/2014/main" id="{3E90A8E9-B0A6-4606-BD28-697818A36CAE}"/>
              </a:ext>
            </a:extLst>
          </p:cNvPr>
          <p:cNvSpPr>
            <a:spLocks noChangeAspect="1"/>
          </p:cNvSpPr>
          <p:nvPr/>
        </p:nvSpPr>
        <p:spPr>
          <a:xfrm>
            <a:off x="3023348" y="3931961"/>
            <a:ext cx="21581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F902722-0C35-42A6-9561-26CEB711EFAB}"/>
              </a:ext>
            </a:extLst>
          </p:cNvPr>
          <p:cNvSpPr/>
          <p:nvPr/>
        </p:nvSpPr>
        <p:spPr>
          <a:xfrm>
            <a:off x="429398" y="4422048"/>
            <a:ext cx="2784372" cy="360040"/>
          </a:xfrm>
          <a:prstGeom prst="rect">
            <a:avLst/>
          </a:prstGeom>
          <a:noFill/>
          <a:ln w="28575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꺾인 연결선 8">
            <a:extLst>
              <a:ext uri="{FF2B5EF4-FFF2-40B4-BE49-F238E27FC236}">
                <a16:creationId xmlns:a16="http://schemas.microsoft.com/office/drawing/2014/main" id="{F5218253-DCD2-4715-9EFF-9DA9B398ADA1}"/>
              </a:ext>
            </a:extLst>
          </p:cNvPr>
          <p:cNvCxnSpPr>
            <a:stCxn id="14" idx="3"/>
            <a:endCxn id="15" idx="3"/>
          </p:cNvCxnSpPr>
          <p:nvPr/>
        </p:nvCxnSpPr>
        <p:spPr>
          <a:xfrm flipH="1">
            <a:off x="3213770" y="4057961"/>
            <a:ext cx="25396" cy="544107"/>
          </a:xfrm>
          <a:prstGeom prst="bentConnector3">
            <a:avLst>
              <a:gd name="adj1" fmla="val -900142"/>
            </a:avLst>
          </a:prstGeom>
          <a:ln w="28575">
            <a:solidFill>
              <a:srgbClr val="F8B80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23" y="2298913"/>
            <a:ext cx="6286544" cy="499409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533890" y="173400"/>
            <a:ext cx="3039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1. </a:t>
            </a:r>
            <a:r>
              <a:rPr lang="ko-KR" altLang="en-US" sz="1600" kern="0" spc="-50" dirty="0">
                <a:solidFill>
                  <a:srgbClr val="5E99D1">
                    <a:lumMod val="50000"/>
                  </a:srgbClr>
                </a:solidFill>
                <a:latin typeface="나눔고딕 ExtraBold" pitchFamily="50" charset="-127"/>
                <a:ea typeface="나눔고딕 ExtraBold" pitchFamily="50" charset="-127"/>
              </a:rPr>
              <a:t>회원가입 및 관리자인증</a:t>
            </a:r>
            <a:endParaRPr lang="en-US" altLang="ko-KR" sz="1600" b="1" kern="0" spc="-50" dirty="0">
              <a:solidFill>
                <a:srgbClr val="5E99D1">
                  <a:lumMod val="50000"/>
                </a:srgb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4142" y="727525"/>
            <a:ext cx="6278924" cy="466045"/>
          </a:xfrm>
          <a:prstGeom prst="rect">
            <a:avLst/>
          </a:prstGeom>
          <a:solidFill>
            <a:srgbClr val="47B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00260" lvl="0" indent="-10026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1-2-1.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인증 신청 </a:t>
            </a:r>
            <a:r>
              <a:rPr kumimoji="0" lang="en-US" altLang="ko-KR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kumimoji="0" lang="ko-KR" alt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관리자 유형선택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286522" y="1284059"/>
            <a:ext cx="6286544" cy="953259"/>
          </a:xfrm>
          <a:prstGeom prst="roundRect">
            <a:avLst>
              <a:gd name="adj" fmla="val 10513"/>
            </a:avLst>
          </a:prstGeom>
          <a:solidFill>
            <a:srgbClr val="D1F3F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관리자 인증 신청 시 권한 별로 자원봉사센터 담당자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 담당자 중 하나를 선택하여 인증하기 버튼클릭</a:t>
            </a:r>
            <a:endParaRPr lang="en-US" altLang="ko-KR" sz="1200" b="0" dirty="0">
              <a:solidFill>
                <a:srgbClr val="00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180975" algn="l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관리자 </a:t>
            </a:r>
            <a:r>
              <a:rPr lang="ko-KR" altLang="en-US" sz="1200" b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권한은 하나만 </a:t>
            </a:r>
            <a:r>
              <a:rPr lang="ko-KR" altLang="en-US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신청할 수 있다</a:t>
            </a:r>
            <a:r>
              <a:rPr lang="en-US" altLang="ko-KR" sz="1200" b="0" dirty="0">
                <a:solidFill>
                  <a:srgbClr val="000000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6FC7CE3-5D65-4694-ADC3-049F76DA7F99}"/>
              </a:ext>
            </a:extLst>
          </p:cNvPr>
          <p:cNvSpPr txBox="1"/>
          <p:nvPr/>
        </p:nvSpPr>
        <p:spPr>
          <a:xfrm>
            <a:off x="453339" y="7473280"/>
            <a:ext cx="6000791" cy="94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나의자원봉사 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관리자인증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자원봉사센터의 경우 자원봉사센터 및 담당공무원 인증하기 신청</a:t>
            </a:r>
            <a:endParaRPr lang="en-US" altLang="ko-KR" sz="12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marL="266700" indent="-266700" algn="l" defTabSz="1043056">
              <a:lnSpc>
                <a:spcPct val="130000"/>
              </a:lnSpc>
              <a:spcBef>
                <a:spcPts val="600"/>
              </a:spcBef>
              <a:buClr>
                <a:srgbClr val="0070C0"/>
              </a:buClr>
              <a:buSzPct val="150000"/>
              <a:buFont typeface="+mj-lt"/>
              <a:buAutoNum type="arabicPeriod"/>
            </a:pP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 담당자의 경우 자원봉사 활동처</a:t>
            </a:r>
            <a:r>
              <a:rPr lang="en-US" altLang="ko-KR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2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캠프 인증하기 신청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2781722" y="2246613"/>
            <a:ext cx="1368152" cy="170982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2471791" y="2246613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나눔고딕 ExtraBold" pitchFamily="50" charset="-127"/>
                <a:ea typeface="나눔고딕 ExtraBold" pitchFamily="50" charset="-127"/>
                <a:cs typeface="+mn-cs"/>
              </a:rPr>
              <a:t>1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1197546" y="6537176"/>
            <a:ext cx="1368152" cy="648072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887615" y="6609184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FFA0BCF-5AB0-4B0B-89E0-74F70F89663B}"/>
              </a:ext>
            </a:extLst>
          </p:cNvPr>
          <p:cNvSpPr/>
          <p:nvPr/>
        </p:nvSpPr>
        <p:spPr>
          <a:xfrm>
            <a:off x="4293890" y="6537176"/>
            <a:ext cx="1368152" cy="648072"/>
          </a:xfrm>
          <a:prstGeom prst="rect">
            <a:avLst/>
          </a:prstGeom>
          <a:noFill/>
          <a:ln w="38100">
            <a:solidFill>
              <a:srgbClr val="F8B80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12">
            <a:extLst>
              <a:ext uri="{FF2B5EF4-FFF2-40B4-BE49-F238E27FC236}">
                <a16:creationId xmlns:a16="http://schemas.microsoft.com/office/drawing/2014/main" id="{27B2E3E8-5941-4676-96FF-E41FD9466BA2}"/>
              </a:ext>
            </a:extLst>
          </p:cNvPr>
          <p:cNvSpPr>
            <a:spLocks noChangeAspect="1"/>
          </p:cNvSpPr>
          <p:nvPr/>
        </p:nvSpPr>
        <p:spPr>
          <a:xfrm>
            <a:off x="3967654" y="6609184"/>
            <a:ext cx="254228" cy="252000"/>
          </a:xfrm>
          <a:prstGeom prst="roundRect">
            <a:avLst/>
          </a:prstGeom>
          <a:solidFill>
            <a:srgbClr val="F8B80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kern="0" noProof="0" dirty="0">
                <a:solidFill>
                  <a:sysClr val="window" lastClr="FFFFFF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나눔고딕 ExtraBold" pitchFamily="50" charset="-127"/>
              <a:ea typeface="나눔고딕 ExtraBold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568396"/>
      </p:ext>
    </p:extLst>
  </p:cSld>
  <p:clrMapOvr>
    <a:masterClrMapping/>
  </p:clrMapOvr>
</p:sld>
</file>

<file path=ppt/theme/theme1.xml><?xml version="1.0" encoding="utf-8"?>
<a:theme xmlns:a="http://schemas.openxmlformats.org/drawingml/2006/main" name="1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55229</TotalTime>
  <Words>2427</Words>
  <Application>Microsoft Office PowerPoint</Application>
  <PresentationFormat>사용자 지정</PresentationFormat>
  <Paragraphs>313</Paragraphs>
  <Slides>35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35</vt:i4>
      </vt:variant>
    </vt:vector>
  </HeadingPairs>
  <TitlesOfParts>
    <vt:vector size="46" baseType="lpstr">
      <vt:lpstr>Wingdings</vt:lpstr>
      <vt:lpstr>굴림</vt:lpstr>
      <vt:lpstr>굴림체</vt:lpstr>
      <vt:lpstr>나눔고딕</vt:lpstr>
      <vt:lpstr>나눔바른고딕</vt:lpstr>
      <vt:lpstr>나눔고딕 ExtraBold</vt:lpstr>
      <vt:lpstr>HY헤드라인M</vt:lpstr>
      <vt:lpstr>맑은 고딕</vt:lpstr>
      <vt:lpstr>Arial</vt:lpstr>
      <vt:lpstr>1_디자인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HIST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1365자원봉사포털고도화</dc:title>
  <dc:creator>이재만</dc:creator>
  <cp:lastModifiedBy>김선용</cp:lastModifiedBy>
  <cp:revision>5328</cp:revision>
  <cp:lastPrinted>2015-08-17T01:45:46Z</cp:lastPrinted>
  <dcterms:created xsi:type="dcterms:W3CDTF">2006-06-07T02:37:19Z</dcterms:created>
  <dcterms:modified xsi:type="dcterms:W3CDTF">2026-01-29T05:18:57Z</dcterms:modified>
</cp:coreProperties>
</file>