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>
  <p:sldMasterIdLst>
    <p:sldMasterId id="2147484732" r:id="rId1"/>
    <p:sldMasterId id="2147484737" r:id="rId2"/>
  </p:sldMasterIdLst>
  <p:notesMasterIdLst>
    <p:notesMasterId r:id="rId40"/>
  </p:notesMasterIdLst>
  <p:handoutMasterIdLst>
    <p:handoutMasterId r:id="rId41"/>
  </p:handoutMasterIdLst>
  <p:sldIdLst>
    <p:sldId id="1328" r:id="rId3"/>
    <p:sldId id="1377" r:id="rId4"/>
    <p:sldId id="1387" r:id="rId5"/>
    <p:sldId id="1321" r:id="rId6"/>
    <p:sldId id="1300" r:id="rId7"/>
    <p:sldId id="1330" r:id="rId8"/>
    <p:sldId id="1333" r:id="rId9"/>
    <p:sldId id="1302" r:id="rId10"/>
    <p:sldId id="1303" r:id="rId11"/>
    <p:sldId id="1381" r:id="rId12"/>
    <p:sldId id="1382" r:id="rId13"/>
    <p:sldId id="1383" r:id="rId14"/>
    <p:sldId id="1384" r:id="rId15"/>
    <p:sldId id="1385" r:id="rId16"/>
    <p:sldId id="1379" r:id="rId17"/>
    <p:sldId id="1380" r:id="rId18"/>
    <p:sldId id="1378" r:id="rId19"/>
    <p:sldId id="1386" r:id="rId20"/>
    <p:sldId id="1332" r:id="rId21"/>
    <p:sldId id="1358" r:id="rId22"/>
    <p:sldId id="1334" r:id="rId23"/>
    <p:sldId id="1335" r:id="rId24"/>
    <p:sldId id="1338" r:id="rId25"/>
    <p:sldId id="1336" r:id="rId26"/>
    <p:sldId id="1337" r:id="rId27"/>
    <p:sldId id="1347" r:id="rId28"/>
    <p:sldId id="1362" r:id="rId29"/>
    <p:sldId id="1363" r:id="rId30"/>
    <p:sldId id="1364" r:id="rId31"/>
    <p:sldId id="1348" r:id="rId32"/>
    <p:sldId id="1349" r:id="rId33"/>
    <p:sldId id="1343" r:id="rId34"/>
    <p:sldId id="1340" r:id="rId35"/>
    <p:sldId id="1341" r:id="rId36"/>
    <p:sldId id="1367" r:id="rId37"/>
    <p:sldId id="1368" r:id="rId38"/>
    <p:sldId id="1376" r:id="rId39"/>
  </p:sldIdLst>
  <p:sldSz cx="6859588" cy="9906000"/>
  <p:notesSz cx="6797675" cy="9926638"/>
  <p:embeddedFontLst>
    <p:embeddedFont>
      <p:font typeface="나눔고딕 ExtraBold" panose="020B0600000101010101" charset="-127"/>
      <p:bold r:id="rId42"/>
    </p:embeddedFont>
    <p:embeddedFont>
      <p:font typeface="나눔바른고딕" panose="020B0600000101010101" charset="-127"/>
      <p:regular r:id="rId43"/>
      <p:bold r:id="rId44"/>
    </p:embeddedFont>
    <p:embeddedFont>
      <p:font typeface="HY헤드라인M" panose="02030600000101010101" pitchFamily="18" charset="-127"/>
      <p:regular r:id="rId45"/>
    </p:embeddedFont>
    <p:embeddedFont>
      <p:font typeface="나눔고딕" pitchFamily="2" charset="-127"/>
      <p:regular r:id="rId46"/>
      <p:bold r:id="rId47"/>
    </p:embeddedFont>
    <p:embeddedFont>
      <p:font typeface="맑은 고딕" panose="020B0503020000020004" pitchFamily="50" charset="-127"/>
      <p:regular r:id="rId48"/>
      <p:bold r:id="rId49"/>
    </p:embeddedFont>
  </p:embeddedFontLst>
  <p:defaultTextStyle>
    <a:defPPr>
      <a:defRPr lang="en-US"/>
    </a:defPPr>
    <a:lvl1pPr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0">
          <p15:clr>
            <a:srgbClr val="A4A3A4"/>
          </p15:clr>
        </p15:guide>
        <p15:guide id="2" orient="horz" pos="2644">
          <p15:clr>
            <a:srgbClr val="A4A3A4"/>
          </p15:clr>
        </p15:guide>
        <p15:guide id="3" orient="horz" pos="3778">
          <p15:clr>
            <a:srgbClr val="A4A3A4"/>
          </p15:clr>
        </p15:guide>
        <p15:guide id="4" pos="2432">
          <p15:clr>
            <a:srgbClr val="A4A3A4"/>
          </p15:clr>
        </p15:guide>
        <p15:guide id="5" pos="232">
          <p15:clr>
            <a:srgbClr val="A4A3A4"/>
          </p15:clr>
        </p15:guide>
        <p15:guide id="6" pos="3079">
          <p15:clr>
            <a:srgbClr val="A4A3A4"/>
          </p15:clr>
        </p15:guide>
        <p15:guide id="7" pos="4201">
          <p15:clr>
            <a:srgbClr val="A4A3A4"/>
          </p15:clr>
        </p15:guide>
        <p15:guide id="8" pos="1570">
          <p15:clr>
            <a:srgbClr val="A4A3A4"/>
          </p15:clr>
        </p15:guide>
        <p15:guide id="9" pos="4020">
          <p15:clr>
            <a:srgbClr val="A4A3A4"/>
          </p15:clr>
        </p15:guide>
        <p15:guide id="10" pos="2818">
          <p15:clr>
            <a:srgbClr val="A4A3A4"/>
          </p15:clr>
        </p15:guide>
        <p15:guide id="11" pos="2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804"/>
    <a:srgbClr val="C2C0BB"/>
    <a:srgbClr val="888FA1"/>
    <a:srgbClr val="EE8E0E"/>
    <a:srgbClr val="F3CCAF"/>
    <a:srgbClr val="FBECD9"/>
    <a:srgbClr val="FBEEDD"/>
    <a:srgbClr val="F8E0C0"/>
    <a:srgbClr val="FFFFF7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35" autoAdjust="0"/>
    <p:restoredTop sz="98110" autoAdjust="0"/>
  </p:normalViewPr>
  <p:slideViewPr>
    <p:cSldViewPr>
      <p:cViewPr varScale="1">
        <p:scale>
          <a:sx n="75" d="100"/>
          <a:sy n="75" d="100"/>
        </p:scale>
        <p:origin x="3612" y="54"/>
      </p:cViewPr>
      <p:guideLst>
        <p:guide orient="horz" pos="1850"/>
        <p:guide orient="horz" pos="2644"/>
        <p:guide orient="horz" pos="3778"/>
        <p:guide pos="2432"/>
        <p:guide pos="232"/>
        <p:guide pos="3079"/>
        <p:guide pos="4201"/>
        <p:guide pos="1570"/>
        <p:guide pos="4020"/>
        <p:guide pos="2818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4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F0F6B8C0-AD24-42E7-BB7C-F0B0148FE34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86215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2693" y="714847"/>
            <a:ext cx="25781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23" y="4714366"/>
            <a:ext cx="5435630" cy="4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1D079ACD-8E17-4B9C-9F74-52242FDF2E05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0771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/>
          <p:cNvSpPr>
            <a:spLocks noChangeArrowheads="1"/>
          </p:cNvSpPr>
          <p:nvPr userDrawn="1"/>
        </p:nvSpPr>
        <p:spPr bwMode="auto">
          <a:xfrm>
            <a:off x="3039199" y="9596470"/>
            <a:ext cx="76303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ko-KR" sz="1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 </a:t>
            </a:r>
            <a:fld id="{E8247AE7-4BE2-492F-B432-5F5CDF025A6F}" type="slidenum">
              <a:rPr lang="en-US" altLang="ko-KR" sz="1400" b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spcAft>
                  <a:spcPct val="0"/>
                </a:spcAft>
              </a:pPr>
              <a:t>‹#›</a:t>
            </a:fld>
            <a:r>
              <a:rPr lang="en-US" altLang="ko-KR" sz="1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&gt;</a:t>
            </a:r>
          </a:p>
        </p:txBody>
      </p:sp>
      <p:pic>
        <p:nvPicPr>
          <p:cNvPr id="47106" name="Picture 2" descr="http://v1365.or.kr/img/common/logo.gif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56173" y="9548966"/>
            <a:ext cx="1188000" cy="300578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rot="10800000" flipH="1">
            <a:off x="1" y="9461532"/>
            <a:ext cx="6859588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7" name="Picture 3" descr="C:\Users\GTS2\Desktop\그림1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7080" y="2758"/>
            <a:ext cx="6821488" cy="658812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12D9409-CB26-439A-86A0-957BD494E0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29" y="9565176"/>
            <a:ext cx="874433" cy="2843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3323F78-A2ED-453E-9C9A-4787B5C1748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" y="9570506"/>
            <a:ext cx="979081" cy="2790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5" r:id="rId2"/>
    <p:sldLayoutId id="2147484734" r:id="rId3"/>
    <p:sldLayoutId id="2147484736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E64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 userDrawn="1"/>
        </p:nvSpPr>
        <p:spPr>
          <a:xfrm>
            <a:off x="202384" y="238092"/>
            <a:ext cx="6500858" cy="9429816"/>
          </a:xfrm>
          <a:prstGeom prst="roundRect">
            <a:avLst>
              <a:gd name="adj" fmla="val 2601"/>
            </a:avLst>
          </a:prstGeom>
          <a:solidFill>
            <a:srgbClr val="FFF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 descr="Z:\03.디자인\05.로고파일 모음\자원봉사포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273" y="865673"/>
            <a:ext cx="2052000" cy="308966"/>
          </a:xfrm>
          <a:prstGeom prst="rect">
            <a:avLst/>
          </a:prstGeom>
          <a:noFill/>
        </p:spPr>
      </p:pic>
      <p:pic>
        <p:nvPicPr>
          <p:cNvPr id="27" name="Picture 1" descr="C:\Users\GTS2\Desktop\1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902" y="5381628"/>
            <a:ext cx="4585561" cy="2643206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09" y="9157276"/>
            <a:ext cx="1424940" cy="39624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CE51888-2C5A-4A3A-85DC-C9177F27B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05" y="9193476"/>
            <a:ext cx="1107125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AA72DA9-2DCA-4CEE-8E30-C3EE04EA0E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1" y="9193516"/>
            <a:ext cx="1263159" cy="36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562818-18F1-4681-B19F-735E3B32EF25}"/>
              </a:ext>
            </a:extLst>
          </p:cNvPr>
          <p:cNvSpPr txBox="1"/>
          <p:nvPr/>
        </p:nvSpPr>
        <p:spPr>
          <a:xfrm>
            <a:off x="858026" y="2238356"/>
            <a:ext cx="514353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1365 </a:t>
            </a: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자원봉사포털</a:t>
            </a:r>
            <a:endParaRPr lang="en-US" altLang="ko-KR" sz="36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이용가이드</a:t>
            </a: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(ver2.0)</a:t>
            </a:r>
            <a:endParaRPr lang="ko-KR" altLang="en-US" sz="28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256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299" y="560512"/>
            <a:ext cx="6157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정 이 </a:t>
            </a: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E52C268E-C810-A257-C5A8-3E94FD1B1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70949"/>
              </p:ext>
            </p:extLst>
          </p:nvPr>
        </p:nvGraphicFramePr>
        <p:xfrm>
          <a:off x="368300" y="1136580"/>
          <a:ext cx="6157837" cy="8280913"/>
        </p:xfrm>
        <a:graphic>
          <a:graphicData uri="http://schemas.openxmlformats.org/drawingml/2006/table">
            <a:tbl>
              <a:tblPr/>
              <a:tblGrid>
                <a:gridCol w="829246">
                  <a:extLst>
                    <a:ext uri="{9D8B030D-6E8A-4147-A177-3AD203B41FA5}">
                      <a16:colId xmlns:a16="http://schemas.microsoft.com/office/drawing/2014/main" val="1445881259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1299802632"/>
                    </a:ext>
                  </a:extLst>
                </a:gridCol>
                <a:gridCol w="2448271">
                  <a:extLst>
                    <a:ext uri="{9D8B030D-6E8A-4147-A177-3AD203B41FA5}">
                      <a16:colId xmlns:a16="http://schemas.microsoft.com/office/drawing/2014/main" val="1257775344"/>
                    </a:ext>
                  </a:extLst>
                </a:gridCol>
              </a:tblGrid>
              <a:tr h="3661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개정내용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개정일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95440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기반 사업 최초 작성</a:t>
                      </a:r>
                      <a:r>
                        <a:rPr lang="en-US" altLang="ko-KR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.0)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2020.03.31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93797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행안부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간편인증 로그인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2021.08.23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295247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미등록 이주아동 회원가입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2022.02.09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775005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본인인증 확인 페이지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2022.07.18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50538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간편인증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로그인 패치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2023.06.01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022221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58017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2024.04.25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519123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2024.12.13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20464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1.7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2025.02.14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98501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2.0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baseline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포털통합</a:t>
                      </a:r>
                      <a:r>
                        <a:rPr lang="ko-KR" altLang="en-US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화면 반영 현행화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2025.12.31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030394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01549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2514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40115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279119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082077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024123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01355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073121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25757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76270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472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99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858026" y="1216840"/>
            <a:ext cx="5143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800" u="sng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목      차</a:t>
            </a:r>
            <a:endParaRPr lang="ko-KR" altLang="en-US" sz="2000" u="sng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AutoShape 274">
            <a:extLst>
              <a:ext uri="{FF2B5EF4-FFF2-40B4-BE49-F238E27FC236}">
                <a16:creationId xmlns:a16="http://schemas.microsoft.com/office/drawing/2014/main" id="{F565EDB1-F423-43B4-9279-0BF46ED5D5D4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209548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</a:p>
        </p:txBody>
      </p:sp>
      <p:sp>
        <p:nvSpPr>
          <p:cNvPr id="18" name="AutoShape 274">
            <a:extLst>
              <a:ext uri="{FF2B5EF4-FFF2-40B4-BE49-F238E27FC236}">
                <a16:creationId xmlns:a16="http://schemas.microsoft.com/office/drawing/2014/main" id="{22BA8E80-A178-42DB-8FDE-CE1DD0B74F1B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169568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725194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기업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·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1AE446-061A-4803-BE99-B8AE1815146B}"/>
              </a:ext>
            </a:extLst>
          </p:cNvPr>
          <p:cNvSpPr txBox="1"/>
          <p:nvPr/>
        </p:nvSpPr>
        <p:spPr>
          <a:xfrm>
            <a:off x="1929597" y="211135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CC00A0-4142-4FAD-8AB7-816DC235129C}"/>
              </a:ext>
            </a:extLst>
          </p:cNvPr>
          <p:cNvSpPr txBox="1"/>
          <p:nvPr/>
        </p:nvSpPr>
        <p:spPr>
          <a:xfrm>
            <a:off x="1929597" y="32240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18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3770305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263796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2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267131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14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4776872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4810219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30660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33995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84546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878808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38431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41766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34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88983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923177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07456" y="4243276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1904" y="42766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743993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11. QR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코드 사용법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747328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36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61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193571"/>
            <a:ext cx="6275764" cy="735969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회원가입 페이지 이동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788" y="8697416"/>
            <a:ext cx="626211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(www.1365.go.kr)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에서 회원가입 버튼을 클릭하여 회원가입페이지로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디지털원패스로 회원가입 및 로그인합니다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4D05828-8EDD-4865-882B-89EBD88BE72E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330242" y="1208584"/>
            <a:ext cx="1267904" cy="1009473"/>
            <a:chOff x="5258234" y="1280592"/>
            <a:chExt cx="1267904" cy="1009473"/>
          </a:xfrm>
        </p:grpSpPr>
        <p:sp>
          <p:nvSpPr>
            <p:cNvPr id="14" name="모서리가 둥근 직사각형 6">
              <a:extLst>
                <a:ext uri="{FF2B5EF4-FFF2-40B4-BE49-F238E27FC236}">
                  <a16:creationId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58234" y="2038065"/>
              <a:ext cx="215818" cy="252000"/>
            </a:xfrm>
            <a:prstGeom prst="roundRect">
              <a:avLst/>
            </a:prstGeom>
            <a:solidFill>
              <a:srgbClr val="F8B804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F902722-0C35-42A6-9561-26CEB711EFAB}"/>
                </a:ext>
              </a:extLst>
            </p:cNvPr>
            <p:cNvSpPr/>
            <p:nvPr/>
          </p:nvSpPr>
          <p:spPr>
            <a:xfrm>
              <a:off x="5834298" y="1280592"/>
              <a:ext cx="691840" cy="253417"/>
            </a:xfrm>
            <a:prstGeom prst="rect">
              <a:avLst/>
            </a:prstGeom>
            <a:noFill/>
            <a:ln w="28575">
              <a:solidFill>
                <a:srgbClr val="F8B80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꺾인 연결선 8">
              <a:extLst>
                <a:ext uri="{FF2B5EF4-FFF2-40B4-BE49-F238E27FC236}">
                  <a16:creationId xmlns:a16="http://schemas.microsoft.com/office/drawing/2014/main" id="{F5218253-DCD2-4715-9EFF-9DA9B398ADA1}"/>
                </a:ext>
              </a:extLst>
            </p:cNvPr>
            <p:cNvCxnSpPr>
              <a:stCxn id="14" idx="3"/>
              <a:endCxn id="15" idx="2"/>
            </p:cNvCxnSpPr>
            <p:nvPr/>
          </p:nvCxnSpPr>
          <p:spPr>
            <a:xfrm flipV="1">
              <a:off x="5474052" y="1534009"/>
              <a:ext cx="706166" cy="630056"/>
            </a:xfrm>
            <a:prstGeom prst="bentConnector2">
              <a:avLst/>
            </a:prstGeom>
            <a:ln w="28575">
              <a:solidFill>
                <a:srgbClr val="F8B804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71" y="7689304"/>
            <a:ext cx="6213867" cy="61329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동의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409384"/>
            <a:ext cx="65111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본인인증 단계로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동의사항 체크 후 다음 단계의 회원정보 입력 시 실명인증 확인 단계를 거쳐야 동의 됨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24" y="1280592"/>
            <a:ext cx="6214232" cy="6458574"/>
          </a:xfrm>
          <a:prstGeom prst="rect">
            <a:avLst/>
          </a:prstGeom>
        </p:spPr>
      </p:pic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493548" y="7768884"/>
            <a:ext cx="21581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5157986" y="7977336"/>
            <a:ext cx="720080" cy="296926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13" idx="3"/>
            <a:endCxn id="18" idx="1"/>
          </p:cNvCxnSpPr>
          <p:nvPr/>
        </p:nvCxnSpPr>
        <p:spPr>
          <a:xfrm>
            <a:off x="4709366" y="7894884"/>
            <a:ext cx="448620" cy="230915"/>
          </a:xfrm>
          <a:prstGeom prst="bentConnector3">
            <a:avLst>
              <a:gd name="adj1" fmla="val 50000"/>
            </a:avLst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726274" y="1352600"/>
            <a:ext cx="5439824" cy="7159095"/>
            <a:chOff x="150210" y="1280592"/>
            <a:chExt cx="6447936" cy="8485824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0210" y="1280592"/>
              <a:ext cx="6447936" cy="5823293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019" y="4376936"/>
              <a:ext cx="6282048" cy="5389480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실명인증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453339" y="8701016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휴대폰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공공아이핀 인증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개의 인증수단 중 하나를 선택하여 본인인증을 완료한 후 회원정보 입력 페이지로 이동</a:t>
            </a:r>
          </a:p>
        </p:txBody>
      </p:sp>
      <p:sp>
        <p:nvSpPr>
          <p:cNvPr id="23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05664" y="3584848"/>
            <a:ext cx="21581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726274" y="3944888"/>
            <a:ext cx="5511832" cy="4680520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23" idx="3"/>
            <a:endCxn id="24" idx="0"/>
          </p:cNvCxnSpPr>
          <p:nvPr/>
        </p:nvCxnSpPr>
        <p:spPr>
          <a:xfrm>
            <a:off x="621482" y="3710848"/>
            <a:ext cx="2860708" cy="234040"/>
          </a:xfrm>
          <a:prstGeom prst="bentConnector2">
            <a:avLst/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85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208584"/>
            <a:ext cx="6278924" cy="7536261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ACDA6E9A-EAE0-4942-8347-E61021092318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A81AD96-2775-4206-B08B-86D2E0735429}"/>
              </a:ext>
            </a:extLst>
          </p:cNvPr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- 14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세미만 가입동의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339DD-FAD0-409B-8B54-3F1F44C3C6C1}"/>
              </a:ext>
            </a:extLst>
          </p:cNvPr>
          <p:cNvSpPr txBox="1"/>
          <p:nvPr/>
        </p:nvSpPr>
        <p:spPr>
          <a:xfrm>
            <a:off x="333450" y="8697416"/>
            <a:ext cx="6511152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법정대리인 이름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관계 등을 입력하고 실명인증을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*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보안문자를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입력해야 다음 단계 진행이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4277524" y="8202663"/>
            <a:ext cx="237400" cy="295977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941962" y="8411115"/>
            <a:ext cx="792088" cy="348743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4514924" y="8350652"/>
            <a:ext cx="427038" cy="234835"/>
          </a:xfrm>
          <a:prstGeom prst="bentConnector3">
            <a:avLst>
              <a:gd name="adj1" fmla="val 50000"/>
            </a:avLst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23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066209" y="1208584"/>
            <a:ext cx="4734790" cy="7553193"/>
            <a:chOff x="294142" y="1193570"/>
            <a:chExt cx="6278924" cy="1001647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142" y="1193570"/>
              <a:ext cx="6278924" cy="2003093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143" y="3080792"/>
              <a:ext cx="6274482" cy="8129257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1-5.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필수입력사항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331" y="8820149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부가정보를 입력 후 보안문자 인증을 확인 한 뒤 회원가입 신청을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3917483" y="8270436"/>
            <a:ext cx="260749" cy="287503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581922" y="8481391"/>
            <a:ext cx="792088" cy="338758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4178232" y="8414188"/>
            <a:ext cx="403690" cy="236582"/>
          </a:xfrm>
          <a:prstGeom prst="bentConnector3">
            <a:avLst>
              <a:gd name="adj1" fmla="val 50000"/>
            </a:avLst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1-6.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부가정보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DE1BC8-BA3B-A493-06D6-D9EC8D5D4010}"/>
              </a:ext>
            </a:extLst>
          </p:cNvPr>
          <p:cNvSpPr txBox="1"/>
          <p:nvPr/>
        </p:nvSpPr>
        <p:spPr>
          <a:xfrm>
            <a:off x="429398" y="7185248"/>
            <a:ext cx="6000791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부가정보를 입력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하고 저장버튼을 누르면 회원가입이 완료됩니다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희망지역 선택은 소속 센터가 아닌 실제 희망하는 지역을 선택하시면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1" y="2963672"/>
            <a:ext cx="6278925" cy="3983489"/>
          </a:xfrm>
          <a:prstGeom prst="rect">
            <a:avLst/>
          </a:prstGeom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3573809" y="6321151"/>
            <a:ext cx="303497" cy="35437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238248" y="6529603"/>
            <a:ext cx="919738" cy="417557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3877306" y="6498341"/>
            <a:ext cx="360942" cy="240041"/>
          </a:xfrm>
          <a:prstGeom prst="bentConnector3">
            <a:avLst>
              <a:gd name="adj1" fmla="val 50000"/>
            </a:avLst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3023348" y="5038977"/>
            <a:ext cx="21581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429398" y="5529064"/>
            <a:ext cx="2784372" cy="360040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10" idx="3"/>
            <a:endCxn id="11" idx="3"/>
          </p:cNvCxnSpPr>
          <p:nvPr/>
        </p:nvCxnSpPr>
        <p:spPr>
          <a:xfrm flipH="1">
            <a:off x="3213770" y="5164977"/>
            <a:ext cx="25396" cy="544107"/>
          </a:xfrm>
          <a:prstGeom prst="bentConnector3">
            <a:avLst>
              <a:gd name="adj1" fmla="val -900142"/>
            </a:avLst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172313" y="1185241"/>
            <a:ext cx="4522582" cy="7416824"/>
            <a:chOff x="294142" y="1208584"/>
            <a:chExt cx="6278924" cy="1029714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142" y="1208584"/>
              <a:ext cx="6278924" cy="3027870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142" y="4199483"/>
              <a:ext cx="6278924" cy="7306245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1-7.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동의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593736"/>
            <a:ext cx="6511152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회원정보 입력 화면으로 이동</a:t>
            </a:r>
          </a:p>
        </p:txBody>
      </p:sp>
      <p:sp>
        <p:nvSpPr>
          <p:cNvPr id="9" name="모서리가 둥근 직사각형 12">
            <a:extLst>
              <a:ext uri="{FF2B5EF4-FFF2-40B4-BE49-F238E27FC236}">
                <a16:creationId xmlns:a16="http://schemas.microsoft.com/office/drawing/2014/main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4115094" y="8372434"/>
            <a:ext cx="218790" cy="216873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E0B38-9734-4299-83D8-A443AE371E96}"/>
              </a:ext>
            </a:extLst>
          </p:cNvPr>
          <p:cNvSpPr/>
          <p:nvPr/>
        </p:nvSpPr>
        <p:spPr>
          <a:xfrm>
            <a:off x="4672259" y="8337376"/>
            <a:ext cx="557735" cy="29079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4">
            <a:extLst>
              <a:ext uri="{FF2B5EF4-FFF2-40B4-BE49-F238E27FC236}">
                <a16:creationId xmlns:a16="http://schemas.microsoft.com/office/drawing/2014/main" id="{BAAE449A-3659-40C2-8C77-A8E16D59F2CC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4333884" y="8480871"/>
            <a:ext cx="338375" cy="1903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129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436796" y="1224121"/>
            <a:ext cx="3993616" cy="7428477"/>
            <a:chOff x="1069879" y="1193570"/>
            <a:chExt cx="4719828" cy="8779295"/>
          </a:xfrm>
        </p:grpSpPr>
        <p:grpSp>
          <p:nvGrpSpPr>
            <p:cNvPr id="6" name="그룹 5"/>
            <p:cNvGrpSpPr/>
            <p:nvPr/>
          </p:nvGrpSpPr>
          <p:grpSpPr>
            <a:xfrm>
              <a:off x="1069879" y="1193570"/>
              <a:ext cx="4719828" cy="5722488"/>
              <a:chOff x="294142" y="1286041"/>
              <a:chExt cx="6278924" cy="7612792"/>
            </a:xfrm>
          </p:grpSpPr>
          <p:pic>
            <p:nvPicPr>
              <p:cNvPr id="3" name="그림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4142" y="1286041"/>
                <a:ext cx="6278924" cy="1919387"/>
              </a:xfrm>
              <a:prstGeom prst="rect">
                <a:avLst/>
              </a:prstGeom>
            </p:spPr>
          </p:pic>
          <p:pic>
            <p:nvPicPr>
              <p:cNvPr id="4" name="그림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142" y="3205428"/>
                <a:ext cx="6278924" cy="5693405"/>
              </a:xfrm>
              <a:prstGeom prst="rect">
                <a:avLst/>
              </a:prstGeom>
            </p:spPr>
          </p:pic>
        </p:grp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879" y="6897216"/>
              <a:ext cx="4719828" cy="3075649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1-8.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769424"/>
            <a:ext cx="6511152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부가정보를 입력 후 보안문자 인증을 확인 한 뒤 회원가입 신청을 합니다</a:t>
            </a:r>
          </a:p>
        </p:txBody>
      </p:sp>
      <p:sp>
        <p:nvSpPr>
          <p:cNvPr id="9" name="모서리가 둥근 직사각형 12">
            <a:extLst>
              <a:ext uri="{FF2B5EF4-FFF2-40B4-BE49-F238E27FC236}">
                <a16:creationId xmlns:a16="http://schemas.microsoft.com/office/drawing/2014/main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3717826" y="8427980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E0B38-9734-4299-83D8-A443AE371E96}"/>
              </a:ext>
            </a:extLst>
          </p:cNvPr>
          <p:cNvSpPr/>
          <p:nvPr/>
        </p:nvSpPr>
        <p:spPr>
          <a:xfrm>
            <a:off x="4470406" y="8455363"/>
            <a:ext cx="615572" cy="197235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4">
            <a:extLst>
              <a:ext uri="{FF2B5EF4-FFF2-40B4-BE49-F238E27FC236}">
                <a16:creationId xmlns:a16="http://schemas.microsoft.com/office/drawing/2014/main" id="{BAAE449A-3659-40C2-8C77-A8E16D59F2CC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3972054" y="8553980"/>
            <a:ext cx="498352" cy="1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875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38" y="4589791"/>
            <a:ext cx="5437843" cy="3819593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751738" y="1205948"/>
            <a:ext cx="5437844" cy="3367565"/>
            <a:chOff x="294140" y="272480"/>
            <a:chExt cx="6278925" cy="388843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141" y="3359025"/>
              <a:ext cx="6278924" cy="801887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140" y="272480"/>
              <a:ext cx="6278924" cy="3143204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462808"/>
            <a:ext cx="6511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미등록 이주아동 약관동의 페이지 하단 회원가입 신청현황 버튼 클릭하여 현황조회 화면으로 이동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회원가입 시 등록한 정보 입력 후 확인 버튼을 클릭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모서리가 둥근 직사각형 12">
            <a:extLst>
              <a:ext uri="{FF2B5EF4-FFF2-40B4-BE49-F238E27FC236}">
                <a16:creationId xmlns:a16="http://schemas.microsoft.com/office/drawing/2014/main" id="{27B2E3E8-5941-4676-96FF-E41FD9466BA2}"/>
              </a:ext>
            </a:extLst>
          </p:cNvPr>
          <p:cNvSpPr>
            <a:spLocks noChangeAspect="1"/>
          </p:cNvSpPr>
          <p:nvPr/>
        </p:nvSpPr>
        <p:spPr>
          <a:xfrm>
            <a:off x="246732" y="3946348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FFA0BCF-5AB0-4B0B-89E0-74F70F89663B}"/>
              </a:ext>
            </a:extLst>
          </p:cNvPr>
          <p:cNvSpPr/>
          <p:nvPr/>
        </p:nvSpPr>
        <p:spPr>
          <a:xfrm>
            <a:off x="836536" y="4251894"/>
            <a:ext cx="865066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꺾인 연결선 14">
            <a:extLst>
              <a:ext uri="{FF2B5EF4-FFF2-40B4-BE49-F238E27FC236}">
                <a16:creationId xmlns:a16="http://schemas.microsoft.com/office/drawing/2014/main" id="{4320E97C-279C-4F30-8649-718E9A77ABF9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500960" y="4072348"/>
            <a:ext cx="335576" cy="348495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12">
            <a:extLst>
              <a:ext uri="{FF2B5EF4-FFF2-40B4-BE49-F238E27FC236}">
                <a16:creationId xmlns:a16="http://schemas.microsoft.com/office/drawing/2014/main" id="{643C3C15-5ACE-4691-A860-EBD6C6E34648}"/>
              </a:ext>
            </a:extLst>
          </p:cNvPr>
          <p:cNvSpPr>
            <a:spLocks noChangeAspect="1"/>
          </p:cNvSpPr>
          <p:nvPr/>
        </p:nvSpPr>
        <p:spPr>
          <a:xfrm>
            <a:off x="4509914" y="7655192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33163D9-8357-42CF-ADB6-7A5FD909A8F3}"/>
              </a:ext>
            </a:extLst>
          </p:cNvPr>
          <p:cNvSpPr/>
          <p:nvPr/>
        </p:nvSpPr>
        <p:spPr>
          <a:xfrm>
            <a:off x="5229994" y="8077269"/>
            <a:ext cx="471556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14">
            <a:extLst>
              <a:ext uri="{FF2B5EF4-FFF2-40B4-BE49-F238E27FC236}">
                <a16:creationId xmlns:a16="http://schemas.microsoft.com/office/drawing/2014/main" id="{054115CB-699B-4371-987E-20AC63262182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>
            <a:off x="4764142" y="7781192"/>
            <a:ext cx="465852" cy="465026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692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승인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반려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121352"/>
            <a:ext cx="65111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‘신청’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상태일 경우 신청취소 가능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맑은 고딕"/>
              </a:rPr>
              <a:t>‘승인’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상태일 경우 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1365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자원봉사 포털에서 사용할 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ID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입력하고 보안문자를 입력 한 뒤 저장 버튼 클릭 </a:t>
            </a:r>
            <a:endParaRPr kumimoji="0" lang="en-US" altLang="ko-KR" sz="1400" b="0" dirty="0">
              <a:solidFill>
                <a:prstClr val="black"/>
              </a:solidFill>
              <a:latin typeface="맑은 고딕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tabLst/>
              <a:defRPr/>
            </a:pP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     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1365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자원봉사 포털 로그인 가능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회원가입시 입력한 비밀번호 사용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400" b="0" dirty="0">
              <a:solidFill>
                <a:prstClr val="black"/>
              </a:solidFill>
              <a:latin typeface="맑은 고딕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+mj-lt"/>
              <a:buAutoNum type="arabicPeriod" startAt="3"/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맑은 고딕"/>
              </a:rPr>
              <a:t>‘반려’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 상태일 경우 재신청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,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신청취소 가능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400" dirty="0">
                <a:solidFill>
                  <a:srgbClr val="00B050"/>
                </a:solidFill>
              </a:rPr>
              <a:t>신청취소일 경우 회원가입 처음부터 다시 해야함</a:t>
            </a:r>
            <a:r>
              <a:rPr lang="en-US" altLang="ko-KR" sz="1400" dirty="0">
                <a:solidFill>
                  <a:srgbClr val="00B050"/>
                </a:solidFill>
              </a:rPr>
              <a:t>.)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재신청 버튼 클릭 시 회원정보 입력 페이지로 이동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13" y="1223452"/>
            <a:ext cx="4897052" cy="34415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55" y="4704996"/>
            <a:ext cx="4977310" cy="204820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31" y="6765111"/>
            <a:ext cx="4944934" cy="1428249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CFFA0BCF-5AB0-4B0B-89E0-74F70F89663B}"/>
              </a:ext>
            </a:extLst>
          </p:cNvPr>
          <p:cNvSpPr/>
          <p:nvPr/>
        </p:nvSpPr>
        <p:spPr>
          <a:xfrm>
            <a:off x="908544" y="1208584"/>
            <a:ext cx="5113538" cy="345638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12">
            <a:extLst>
              <a:ext uri="{FF2B5EF4-FFF2-40B4-BE49-F238E27FC236}">
                <a16:creationId xmlns:a16="http://schemas.microsoft.com/office/drawing/2014/main" id="{27B2E3E8-5941-4676-96FF-E41FD9466BA2}"/>
              </a:ext>
            </a:extLst>
          </p:cNvPr>
          <p:cNvSpPr>
            <a:spLocks noChangeAspect="1"/>
          </p:cNvSpPr>
          <p:nvPr/>
        </p:nvSpPr>
        <p:spPr>
          <a:xfrm>
            <a:off x="598613" y="1208584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FFA0BCF-5AB0-4B0B-89E0-74F70F89663B}"/>
              </a:ext>
            </a:extLst>
          </p:cNvPr>
          <p:cNvSpPr/>
          <p:nvPr/>
        </p:nvSpPr>
        <p:spPr>
          <a:xfrm>
            <a:off x="908544" y="4649954"/>
            <a:ext cx="5113538" cy="210324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12">
            <a:extLst>
              <a:ext uri="{FF2B5EF4-FFF2-40B4-BE49-F238E27FC236}">
                <a16:creationId xmlns:a16="http://schemas.microsoft.com/office/drawing/2014/main" id="{27B2E3E8-5941-4676-96FF-E41FD9466BA2}"/>
              </a:ext>
            </a:extLst>
          </p:cNvPr>
          <p:cNvSpPr>
            <a:spLocks noChangeAspect="1"/>
          </p:cNvSpPr>
          <p:nvPr/>
        </p:nvSpPr>
        <p:spPr>
          <a:xfrm>
            <a:off x="604187" y="4649954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FFA0BCF-5AB0-4B0B-89E0-74F70F89663B}"/>
              </a:ext>
            </a:extLst>
          </p:cNvPr>
          <p:cNvSpPr/>
          <p:nvPr/>
        </p:nvSpPr>
        <p:spPr>
          <a:xfrm>
            <a:off x="908543" y="6753199"/>
            <a:ext cx="5114289" cy="1423195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12">
            <a:extLst>
              <a:ext uri="{FF2B5EF4-FFF2-40B4-BE49-F238E27FC236}">
                <a16:creationId xmlns:a16="http://schemas.microsoft.com/office/drawing/2014/main" id="{27B2E3E8-5941-4676-96FF-E41FD9466BA2}"/>
              </a:ext>
            </a:extLst>
          </p:cNvPr>
          <p:cNvSpPr>
            <a:spLocks noChangeAspect="1"/>
          </p:cNvSpPr>
          <p:nvPr/>
        </p:nvSpPr>
        <p:spPr>
          <a:xfrm>
            <a:off x="607727" y="6775295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890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58" y="1197559"/>
            <a:ext cx="6278924" cy="184994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8" y="5688153"/>
            <a:ext cx="6316908" cy="1497095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재신청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159002" y="7526704"/>
            <a:ext cx="6511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변경을 원하는 정보를 수정하여 입력하고 보안문자를 입력 한 뒤 재신청 버튼 클릭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성별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생년월일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비밀번호 변경 불가능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‘</a:t>
            </a:r>
            <a:r>
              <a:rPr kumimoji="0" lang="ko-KR" altLang="en-US" sz="1400" b="0" dirty="0" err="1">
                <a:solidFill>
                  <a:prstClr val="black"/>
                </a:solidFill>
                <a:latin typeface="맑은 고딕"/>
              </a:rPr>
              <a:t>재신청’일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 경우 신청취소 가능</a:t>
            </a:r>
          </a:p>
        </p:txBody>
      </p:sp>
      <p:sp>
        <p:nvSpPr>
          <p:cNvPr id="1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050942" y="2612067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589D03C-5780-4174-AE28-7E5E5B877581}"/>
              </a:ext>
            </a:extLst>
          </p:cNvPr>
          <p:cNvSpPr/>
          <p:nvPr/>
        </p:nvSpPr>
        <p:spPr>
          <a:xfrm>
            <a:off x="4365897" y="2670887"/>
            <a:ext cx="758285" cy="376615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12">
            <a:extLst>
              <a:ext uri="{FF2B5EF4-FFF2-40B4-BE49-F238E27FC236}">
                <a16:creationId xmlns:a16="http://schemas.microsoft.com/office/drawing/2014/main" id="{B66FA5FA-9C30-4E25-B27B-33FC4FF2230D}"/>
              </a:ext>
            </a:extLst>
          </p:cNvPr>
          <p:cNvSpPr>
            <a:spLocks noChangeAspect="1"/>
          </p:cNvSpPr>
          <p:nvPr/>
        </p:nvSpPr>
        <p:spPr>
          <a:xfrm>
            <a:off x="4797946" y="6753200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085680" y="6866742"/>
            <a:ext cx="73319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14" y="4462061"/>
            <a:ext cx="6294752" cy="1067003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2589D03C-5780-4174-AE28-7E5E5B877581}"/>
              </a:ext>
            </a:extLst>
          </p:cNvPr>
          <p:cNvSpPr/>
          <p:nvPr/>
        </p:nvSpPr>
        <p:spPr>
          <a:xfrm>
            <a:off x="302919" y="5247037"/>
            <a:ext cx="606595" cy="28202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08222" y="3066766"/>
            <a:ext cx="4507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0" dirty="0">
                <a:solidFill>
                  <a:schemeClr val="tx1"/>
                </a:solidFill>
              </a:rPr>
              <a:t>…</a:t>
            </a:r>
          </a:p>
          <a:p>
            <a:r>
              <a:rPr lang="en-US" altLang="ko-KR" sz="2800" b="0" dirty="0">
                <a:solidFill>
                  <a:schemeClr val="tx1"/>
                </a:solidFill>
              </a:rPr>
              <a:t>…</a:t>
            </a:r>
          </a:p>
          <a:p>
            <a:r>
              <a:rPr lang="en-US" altLang="ko-KR" sz="2800" b="0" dirty="0">
                <a:solidFill>
                  <a:schemeClr val="tx1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868827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0"/>
            <a:ext cx="6278924" cy="5718061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2-1.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간편인증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SNS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81331" y="7185248"/>
            <a:ext cx="6000791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회원은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간편인증을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통해 본인인증 후 로그인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하기 위해서는 웹에서 회원가입 및 기본 로그인 후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마이페이지에서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계정을 등록한 후에 이용하실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5E89DF6-020C-4DDB-A69C-4945D1CF5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8" y="3368824"/>
            <a:ext cx="1586669" cy="11517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2054" y="53130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디지털원패스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29" y="4813682"/>
            <a:ext cx="1826959" cy="167582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9857" y="3345031"/>
            <a:ext cx="1254670" cy="137255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262" y="3322790"/>
            <a:ext cx="1605673" cy="116725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58" y="4795110"/>
            <a:ext cx="1375621" cy="1241250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81317" y="3307922"/>
            <a:ext cx="1610809" cy="1212639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849857" y="3338372"/>
            <a:ext cx="1156002" cy="1379218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907230" y="3311144"/>
            <a:ext cx="1610809" cy="1178898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30758" y="4809415"/>
            <a:ext cx="1350322" cy="1226945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053478" y="4846831"/>
            <a:ext cx="1806110" cy="164267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62510" y="301248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49860" y="4606012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885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7" y="1193570"/>
            <a:ext cx="6276809" cy="626367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자원봉사포털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SNS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1091" y="7855908"/>
            <a:ext cx="6000791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후 연동하기를 희망하는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선택하면 팝업 창을 통해 로그인 화면이 생성됩니다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해당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하면 연동이 완료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(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모바일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이용을 위해서는 웹에서 먼저 연동을 한 뒤 이용하실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46"/>
          <a:stretch/>
        </p:blipFill>
        <p:spPr>
          <a:xfrm>
            <a:off x="4653930" y="2936776"/>
            <a:ext cx="2071283" cy="1659927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653930" y="2936776"/>
            <a:ext cx="2071283" cy="165992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41091" y="4808984"/>
            <a:ext cx="5941031" cy="2088232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41072" y="4808984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333390" y="293677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217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709715" y="1215666"/>
            <a:ext cx="3863352" cy="6924586"/>
            <a:chOff x="315269" y="1262876"/>
            <a:chExt cx="3705248" cy="664120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5269" y="1262876"/>
              <a:ext cx="3705248" cy="3835188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191" y="5098065"/>
              <a:ext cx="3702326" cy="2806016"/>
            </a:xfrm>
            <a:prstGeom prst="rect">
              <a:avLst/>
            </a:prstGeom>
          </p:spPr>
        </p:pic>
      </p:grp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이용약관 및 개인정보 수집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이용 재동의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1091" y="8047890"/>
            <a:ext cx="6000791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 항목을 동의한 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년이 경과했을 경우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알림창이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뜨고 확인버튼을 누르면 재동의 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 항목에 동의여부를 선택하고 하단의 저장버튼을 클릭하면 로그인 된 상태로 메인페이지로 이동하게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동의하지 않으면 로그인 서비스 이용불가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/>
          <a:srcRect b="10151"/>
          <a:stretch/>
        </p:blipFill>
        <p:spPr>
          <a:xfrm>
            <a:off x="189434" y="1253778"/>
            <a:ext cx="2874407" cy="6253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498249" y="1568624"/>
            <a:ext cx="499498" cy="31054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2177708" y="1568624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734049" y="7905328"/>
            <a:ext cx="432049" cy="23492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5419094" y="782970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545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10151"/>
          <a:stretch/>
        </p:blipFill>
        <p:spPr>
          <a:xfrm>
            <a:off x="1225070" y="1568624"/>
            <a:ext cx="4514571" cy="98224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본인인증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29398" y="7486116"/>
            <a:ext cx="6000791" cy="1609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본인인증 고유코드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(Ci)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값이 존재하지 않으면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알림창이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뜨고 확인버튼을 누르면 재동의 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보안문자를 입력하고 하단의 실명인증 버튼을 클릭하면 본인확인 후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된 상태로 메인페이지로 이동하게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동의하지 않으면 로그인 서비스 이용불가 합니다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5771DC7-B3CF-497C-9771-92DDEA6B9B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87"/>
          <a:stretch/>
        </p:blipFill>
        <p:spPr>
          <a:xfrm>
            <a:off x="1289060" y="1633662"/>
            <a:ext cx="4386589" cy="88774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51" y="2877718"/>
            <a:ext cx="6509006" cy="410568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941961" y="2058391"/>
            <a:ext cx="733687" cy="374329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635021" y="204788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302002" y="6681192"/>
            <a:ext cx="720080" cy="21602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954809" y="654838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289060" y="4736976"/>
            <a:ext cx="340534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431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1"/>
            <a:ext cx="6278924" cy="665782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시간인증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오프라인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395410" y="7855908"/>
            <a:ext cx="6000791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봉사조회는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활동인증봉사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 나눠지며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나뉘게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세부활동사항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장소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선택해서 검색 하면 해당 일감 정보가 화면에 보여지게 되며 일감을 클릭하면 일감정보를 확인하실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95410" y="1784648"/>
            <a:ext cx="6130728" cy="50405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88470" y="1774142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31418" y="6321153"/>
            <a:ext cx="6194720" cy="1440160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24478" y="631064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048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0"/>
            <a:ext cx="6278923" cy="611601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활동인증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온라인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294142" y="7836920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봉사조회는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활동인증봉사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 나눠지며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”, 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나뉘게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245" y="3005425"/>
            <a:ext cx="4968156" cy="28803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95410" y="1939170"/>
            <a:ext cx="6130728" cy="50405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88470" y="1928664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560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1"/>
            <a:ext cx="6278924" cy="6514216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E3267-CEA8-47CA-B9F3-120CF3999E21}"/>
              </a:ext>
            </a:extLst>
          </p:cNvPr>
          <p:cNvSpPr txBox="1"/>
          <p:nvPr/>
        </p:nvSpPr>
        <p:spPr>
          <a:xfrm>
            <a:off x="572275" y="7956053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자원봉사활동 상세 내용을 확인 후 신청하기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302002" y="2792760"/>
            <a:ext cx="648072" cy="21602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995062" y="271024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295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335569" y="1193570"/>
            <a:ext cx="4194023" cy="7503073"/>
            <a:chOff x="4819974" y="282205"/>
            <a:chExt cx="5306488" cy="9493264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9974" y="282205"/>
              <a:ext cx="5306488" cy="5802937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9974" y="6033120"/>
              <a:ext cx="5306488" cy="3742349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09323" y="8451078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선택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정보제공 및 수신동의에 체크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신청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1367244" y="3162731"/>
            <a:ext cx="4162347" cy="2534720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092621" y="294732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653930" y="6979982"/>
            <a:ext cx="792088" cy="20526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573810" y="8492194"/>
            <a:ext cx="720080" cy="205222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3402870" y="8240573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3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346990" y="6872421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41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69"/>
            <a:ext cx="6278924" cy="6098933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315470" y="8098804"/>
            <a:ext cx="6000791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기업단체참여 메뉴에서 원하는 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대상을 선택하여 조건 별 검색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제목을 클릭하여 상세페이지로 이동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86852" y="2144688"/>
            <a:ext cx="6286214" cy="2808312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2229" y="1929283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15470" y="5759303"/>
            <a:ext cx="6257596" cy="1533199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0847" y="5673080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669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75" y="1193570"/>
            <a:ext cx="6270091" cy="386112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E3267-CEA8-47CA-B9F3-120CF3999E21}"/>
              </a:ext>
            </a:extLst>
          </p:cNvPr>
          <p:cNvSpPr txBox="1"/>
          <p:nvPr/>
        </p:nvSpPr>
        <p:spPr>
          <a:xfrm>
            <a:off x="302975" y="7473280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자원봉사활동 상세 내용을 확인 후 신청하기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EB5A748-7C3D-41A6-9424-C9528E35FDE2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682" y="5961112"/>
            <a:ext cx="1485900" cy="14401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590034" y="2144688"/>
            <a:ext cx="648072" cy="249249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5283094" y="2075910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975" y="5054697"/>
            <a:ext cx="6270091" cy="113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68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213896" y="1193570"/>
            <a:ext cx="4439416" cy="7560108"/>
            <a:chOff x="7095539" y="531748"/>
            <a:chExt cx="4951588" cy="843231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95539" y="531748"/>
              <a:ext cx="4951588" cy="4973282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95539" y="5505030"/>
              <a:ext cx="4951588" cy="3459030"/>
            </a:xfrm>
            <a:prstGeom prst="rect">
              <a:avLst/>
            </a:prstGeom>
          </p:spPr>
        </p:pic>
      </p:grp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61442" y="8481392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선택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소속회원 정보 제공동의에 체크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단체신청 탭을 클릭 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신청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1367244" y="3162731"/>
            <a:ext cx="4162347" cy="2534720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092621" y="294732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797946" y="7628054"/>
            <a:ext cx="792088" cy="20526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573810" y="8564202"/>
            <a:ext cx="720080" cy="205222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3402870" y="8312581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491006" y="7520493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221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0"/>
            <a:ext cx="6278924" cy="6094250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33494" y="8481392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진행 중인 봉사 현황을 확인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참여실적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활동통계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실적확인서발행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33494" y="4232920"/>
            <a:ext cx="5776620" cy="432048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258871" y="401751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62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193570"/>
            <a:ext cx="6278924" cy="6340282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봉사참여실적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33494" y="8028061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•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봉사 참여 실적을 확인할 수 있다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061642" y="3152800"/>
            <a:ext cx="21602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765498" y="3872880"/>
            <a:ext cx="43204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254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193570"/>
            <a:ext cx="6278924" cy="504372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실적확인서발행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3532" y="7004495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기간을 입력하거나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개월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6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개월 등의 단위를 입력해 조회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43532" y="2959658"/>
            <a:ext cx="5866582" cy="156129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68909" y="2744253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372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219671"/>
            <a:ext cx="6278924" cy="7189713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부가정보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33208" y="8797065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소속센터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직업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개인의 부가정보를 입력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94142" y="3296816"/>
            <a:ext cx="6278924" cy="3312368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9519" y="3081411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45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05" y="1193571"/>
            <a:ext cx="6280362" cy="630781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추천봉사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74314" y="8106951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센터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년간 실적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희망분야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등의 정보를 바탕으로 추천서비스를 제공하며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혹은 지역의 설정은 변경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94141" y="3296815"/>
            <a:ext cx="6309163" cy="4204573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9519" y="3081411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577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6519429"/>
            <a:ext cx="3927740" cy="59381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3" y="1193570"/>
            <a:ext cx="6278924" cy="524733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5-3.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최근본봉사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74314" y="8106951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확인 했던 봉사일감정보를 확인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 삭제가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96413" y="210789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63903" y="3368824"/>
            <a:ext cx="6309163" cy="3072083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75795" y="3088744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787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3570"/>
            <a:ext cx="6276520" cy="590853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자원봉사후기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754081"/>
            <a:ext cx="6000791" cy="94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검색을 통한 자원봉사 후기를 확인 할 수 있다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후기를 수정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후기를 삭제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446" y="6105128"/>
            <a:ext cx="2914972" cy="3117105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374011" y="5423513"/>
            <a:ext cx="504056" cy="32157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5285902" y="5143432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893490" y="5423513"/>
            <a:ext cx="504056" cy="321576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5756593" y="5143432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78592" y="4664968"/>
            <a:ext cx="6292070" cy="129614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765498" y="5423513"/>
            <a:ext cx="288032" cy="105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765498" y="6666881"/>
            <a:ext cx="288032" cy="105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70264" y="4380837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803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알림톡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96" y="1306946"/>
            <a:ext cx="6171999" cy="58422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329264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14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 이내 전송된 알림을 확인 가능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2" y="1193983"/>
            <a:ext cx="6278924" cy="125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51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4922148"/>
            <a:ext cx="6278924" cy="285093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3" y="1188756"/>
            <a:ext cx="6278924" cy="3550422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나의작성글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8193360"/>
            <a:ext cx="6000791" cy="62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작성한 글을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작성한 글을 수정 및 삭제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306076" y="2432719"/>
            <a:ext cx="6292070" cy="230645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97748" y="2148589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69062" y="4922146"/>
            <a:ext cx="6329083" cy="291117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60735" y="4638016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645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325748"/>
            <a:ext cx="6278924" cy="544677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통합검색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329264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입력하면 관련 된 통합 검색 결과를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카테고리 별 관련 검색어의 정보를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실시간 가장 많이 조회된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(10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위까지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검색한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1773610" y="2389409"/>
            <a:ext cx="3096344" cy="331344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530662" y="2120697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82230" y="2990792"/>
            <a:ext cx="4659731" cy="378031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39283" y="2722081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024894" y="2459002"/>
            <a:ext cx="1560085" cy="24939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941961" y="2176998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034092" y="4952999"/>
            <a:ext cx="1550887" cy="1368153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4951159" y="4670995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197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192857"/>
            <a:ext cx="6278924" cy="704000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타기관봉사정보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05458" y="8235054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클릭 시 링크를 통해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추후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여러기관의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수집할 예정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3878" y="1378405"/>
            <a:ext cx="432048" cy="30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505876" y="3487405"/>
            <a:ext cx="5804238" cy="1997230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262928" y="3218693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294142" y="6184761"/>
            <a:ext cx="6278924" cy="2048102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214649" y="5889104"/>
            <a:ext cx="262817" cy="260514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271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57" y="1712640"/>
            <a:ext cx="2473471" cy="4580502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49473" y="1412864"/>
            <a:ext cx="8217897" cy="60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11.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사용법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안내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필수안내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11.QR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코드사용법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6818818"/>
            <a:ext cx="6000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실행 후 화면 하단에 있는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버튼을 누른다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해당기능은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자원봉사 </a:t>
            </a:r>
            <a:r>
              <a:rPr lang="ko-KR" altLang="en-US" sz="120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앱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내에 있는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 </a:t>
            </a:r>
            <a:r>
              <a:rPr lang="ko-KR" altLang="en-US" sz="120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실행기에서만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실행이 되며 기타 다른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 리더기를 통해서는 작동이 되지 않습니다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이미지에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코드를 읽힌다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자동으로 시간이 등록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33450" y="1409141"/>
            <a:ext cx="1800200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간편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사용 안내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289518" y="4329714"/>
            <a:ext cx="3245529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조건에 해당되면 바로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버튼을 누르면 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화면이 실행됨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2549" y="1278299"/>
            <a:ext cx="3245529" cy="288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필수 숙독 사항</a:t>
            </a:r>
            <a:endParaRPr lang="en-US" altLang="ko-KR" sz="1200" b="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Tx/>
              <a:buChar char="-"/>
            </a:pP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코드는 봉사시작 시간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분전 부터 봉사시작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후까지 시작시간으로 등록이 가능하며 해당 </a:t>
            </a:r>
            <a:r>
              <a:rPr lang="ko-KR" altLang="en-US" sz="1200" b="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시간내에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찍으면 동일하게 봉사시작시간으로 인식됩니다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.(ex,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시작시간이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일 경우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부터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작동이 되며 실제로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분에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코드를 찍어도 봉사 시작 시간은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시로 입력이 됩니다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71450" indent="-17145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Tx/>
              <a:buChar char="-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종료 시 종료시간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전 부터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작동을 한다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 ex)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종료시간이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일 경우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부터 종료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작동함</a:t>
            </a:r>
            <a:endParaRPr lang="en-US" altLang="ko-KR" sz="1200" b="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768828" y="3645557"/>
            <a:ext cx="1724862" cy="367538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525880" y="3404738"/>
            <a:ext cx="242948" cy="240819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5" name="꺾인 연결선 4"/>
          <p:cNvCxnSpPr>
            <a:stCxn id="16" idx="3"/>
            <a:endCxn id="40" idx="1"/>
          </p:cNvCxnSpPr>
          <p:nvPr/>
        </p:nvCxnSpPr>
        <p:spPr>
          <a:xfrm>
            <a:off x="2493690" y="3829326"/>
            <a:ext cx="795828" cy="825093"/>
          </a:xfrm>
          <a:prstGeom prst="bentConnector3">
            <a:avLst>
              <a:gd name="adj1" fmla="val 58617"/>
            </a:avLst>
          </a:prstGeom>
          <a:ln w="28575">
            <a:solidFill>
              <a:srgbClr val="F8B80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924036"/>
      </p:ext>
    </p:extLst>
  </p:cSld>
  <p:clrMapOvr>
    <a:masterClrMapping/>
  </p:clrMapOvr>
</p:sld>
</file>

<file path=ppt/theme/theme1.xml><?xml version="1.0" encoding="utf-8"?>
<a:theme xmlns:a="http://schemas.openxmlformats.org/drawingml/2006/main" name="1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56380</TotalTime>
  <Words>1850</Words>
  <Application>Microsoft Office PowerPoint</Application>
  <PresentationFormat>사용자 지정</PresentationFormat>
  <Paragraphs>250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47" baseType="lpstr">
      <vt:lpstr>HY헤드라인M</vt:lpstr>
      <vt:lpstr>굴림</vt:lpstr>
      <vt:lpstr>맑은 고딕</vt:lpstr>
      <vt:lpstr>나눔고딕</vt:lpstr>
      <vt:lpstr>나눔바른고딕</vt:lpstr>
      <vt:lpstr>Arial</vt:lpstr>
      <vt:lpstr>굴림체</vt:lpstr>
      <vt:lpstr>나눔고딕 ExtraBold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1365자원봉사포털고도화</dc:title>
  <dc:creator>이재만</dc:creator>
  <cp:lastModifiedBy>김선용</cp:lastModifiedBy>
  <cp:revision>5305</cp:revision>
  <cp:lastPrinted>2015-08-17T01:45:46Z</cp:lastPrinted>
  <dcterms:created xsi:type="dcterms:W3CDTF">2006-06-07T02:37:19Z</dcterms:created>
  <dcterms:modified xsi:type="dcterms:W3CDTF">2026-01-29T05:14:15Z</dcterms:modified>
</cp:coreProperties>
</file>