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4732" r:id="rId1"/>
    <p:sldMasterId id="2147484737" r:id="rId2"/>
  </p:sldMasterIdLst>
  <p:notesMasterIdLst>
    <p:notesMasterId r:id="rId35"/>
  </p:notesMasterIdLst>
  <p:handoutMasterIdLst>
    <p:handoutMasterId r:id="rId36"/>
  </p:handoutMasterIdLst>
  <p:sldIdLst>
    <p:sldId id="1328" r:id="rId3"/>
    <p:sldId id="1323" r:id="rId4"/>
    <p:sldId id="1398" r:id="rId5"/>
    <p:sldId id="1399" r:id="rId6"/>
    <p:sldId id="1400" r:id="rId7"/>
    <p:sldId id="1401" r:id="rId8"/>
    <p:sldId id="1402" r:id="rId9"/>
    <p:sldId id="1403" r:id="rId10"/>
    <p:sldId id="1404" r:id="rId11"/>
    <p:sldId id="1405" r:id="rId12"/>
    <p:sldId id="1406" r:id="rId13"/>
    <p:sldId id="1407" r:id="rId14"/>
    <p:sldId id="1408" r:id="rId15"/>
    <p:sldId id="1409" r:id="rId16"/>
    <p:sldId id="1410" r:id="rId17"/>
    <p:sldId id="1236" r:id="rId18"/>
    <p:sldId id="1237" r:id="rId19"/>
    <p:sldId id="1324" r:id="rId20"/>
    <p:sldId id="1247" r:id="rId21"/>
    <p:sldId id="1312" r:id="rId22"/>
    <p:sldId id="1273" r:id="rId23"/>
    <p:sldId id="1389" r:id="rId24"/>
    <p:sldId id="1390" r:id="rId25"/>
    <p:sldId id="1391" r:id="rId26"/>
    <p:sldId id="1331" r:id="rId27"/>
    <p:sldId id="1392" r:id="rId28"/>
    <p:sldId id="1393" r:id="rId29"/>
    <p:sldId id="1394" r:id="rId30"/>
    <p:sldId id="1395" r:id="rId31"/>
    <p:sldId id="1254" r:id="rId32"/>
    <p:sldId id="1396" r:id="rId33"/>
    <p:sldId id="1397" r:id="rId34"/>
  </p:sldIdLst>
  <p:sldSz cx="6859588" cy="9906000"/>
  <p:notesSz cx="6797675" cy="9926638"/>
  <p:embeddedFontLst>
    <p:embeddedFont>
      <p:font typeface="나눔고딕" panose="020B0600000101010101" charset="-127"/>
      <p:regular r:id="rId37"/>
      <p:bold r:id="rId38"/>
    </p:embeddedFont>
    <p:embeddedFont>
      <p:font typeface="나눔고딕 ExtraBold" panose="020B0600000101010101" charset="-127"/>
      <p:bold r:id="rId39"/>
    </p:embeddedFont>
    <p:embeddedFont>
      <p:font typeface="나눔바른고딕" panose="020B0600000101010101" charset="-127"/>
      <p:regular r:id="rId40"/>
      <p:bold r:id="rId41"/>
    </p:embeddedFont>
    <p:embeddedFont>
      <p:font typeface="맑은 고딕" panose="020B0503020000020004" pitchFamily="50" charset="-127"/>
      <p:regular r:id="rId42"/>
      <p:bold r:id="rId43"/>
    </p:embeddedFont>
  </p:embeddedFontLst>
  <p:defaultTextStyle>
    <a:defPPr>
      <a:defRPr lang="en-US"/>
    </a:defPPr>
    <a:lvl1pPr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" userDrawn="1">
          <p15:clr>
            <a:srgbClr val="A4A3A4"/>
          </p15:clr>
        </p15:guide>
        <p15:guide id="2" orient="horz" pos="807" userDrawn="1">
          <p15:clr>
            <a:srgbClr val="A4A3A4"/>
          </p15:clr>
        </p15:guide>
        <p15:guide id="3" orient="horz" pos="3778">
          <p15:clr>
            <a:srgbClr val="A4A3A4"/>
          </p15:clr>
        </p15:guide>
        <p15:guide id="4" pos="2432">
          <p15:clr>
            <a:srgbClr val="A4A3A4"/>
          </p15:clr>
        </p15:guide>
        <p15:guide id="5" pos="210" userDrawn="1">
          <p15:clr>
            <a:srgbClr val="A4A3A4"/>
          </p15:clr>
        </p15:guide>
        <p15:guide id="6" pos="3079">
          <p15:clr>
            <a:srgbClr val="A4A3A4"/>
          </p15:clr>
        </p15:guide>
        <p15:guide id="7" pos="4201">
          <p15:clr>
            <a:srgbClr val="A4A3A4"/>
          </p15:clr>
        </p15:guide>
        <p15:guide id="8" pos="1570">
          <p15:clr>
            <a:srgbClr val="A4A3A4"/>
          </p15:clr>
        </p15:guide>
        <p15:guide id="9" pos="4111" userDrawn="1">
          <p15:clr>
            <a:srgbClr val="A4A3A4"/>
          </p15:clr>
        </p15:guide>
        <p15:guide id="10" pos="2818">
          <p15:clr>
            <a:srgbClr val="A4A3A4"/>
          </p15:clr>
        </p15:guide>
        <p15:guide id="11" pos="2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하라" initials="강" lastIdx="1" clrIdx="0">
    <p:extLst>
      <p:ext uri="{19B8F6BF-5375-455C-9EA6-DF929625EA0E}">
        <p15:presenceInfo xmlns:p15="http://schemas.microsoft.com/office/powerpoint/2012/main" userId="S::hellohara@koreavolunteer.onmicrosoft.com::8a66b880-176a-469b-99bd-e792f8b238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7"/>
    <a:srgbClr val="003366"/>
    <a:srgbClr val="EDEDED"/>
    <a:srgbClr val="3E647D"/>
    <a:srgbClr val="D1F3FF"/>
    <a:srgbClr val="66CCFF"/>
    <a:srgbClr val="47BAE9"/>
    <a:srgbClr val="E3F9FD"/>
    <a:srgbClr val="F7F7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91" autoAdjust="0"/>
    <p:restoredTop sz="98110" autoAdjust="0"/>
  </p:normalViewPr>
  <p:slideViewPr>
    <p:cSldViewPr>
      <p:cViewPr varScale="1">
        <p:scale>
          <a:sx n="62" d="100"/>
          <a:sy n="62" d="100"/>
        </p:scale>
        <p:origin x="2970" y="96"/>
      </p:cViewPr>
      <p:guideLst>
        <p:guide orient="horz" pos="444"/>
        <p:guide orient="horz" pos="807"/>
        <p:guide orient="horz" pos="3778"/>
        <p:guide pos="2432"/>
        <p:guide pos="210"/>
        <p:guide pos="3079"/>
        <p:guide pos="4201"/>
        <p:guide pos="1570"/>
        <p:guide pos="4111"/>
        <p:guide pos="2818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F0F6B8C0-AD24-42E7-BB7C-F0B0148FE34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6215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2693" y="714847"/>
            <a:ext cx="25781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23" y="4714366"/>
            <a:ext cx="5435630" cy="4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1D079ACD-8E17-4B9C-9F74-52242FDF2E0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0771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/>
          <p:cNvSpPr>
            <a:spLocks noChangeArrowheads="1"/>
          </p:cNvSpPr>
          <p:nvPr userDrawn="1"/>
        </p:nvSpPr>
        <p:spPr bwMode="auto">
          <a:xfrm>
            <a:off x="3043206" y="9596470"/>
            <a:ext cx="75501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&lt; </a:t>
            </a:r>
            <a:fld id="{E8247AE7-4BE2-492F-B432-5F5CDF025A6F}" type="slidenum">
              <a:rPr lang="en-US" altLang="ko-KR" sz="1400" b="1" smtClean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pPr algn="ctr">
                <a:spcAft>
                  <a:spcPct val="0"/>
                </a:spcAft>
              </a:pPr>
              <a:t>‹#›</a:t>
            </a:fld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 &gt;</a:t>
            </a:r>
          </a:p>
        </p:txBody>
      </p:sp>
      <p:pic>
        <p:nvPicPr>
          <p:cNvPr id="47106" name="Picture 2" descr="http://v1365.or.kr/img/common/logo.gif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56173" y="9548966"/>
            <a:ext cx="1188000" cy="300578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rot="10800000" flipH="1">
            <a:off x="1" y="9461532"/>
            <a:ext cx="6859588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7" name="Picture 3" descr="C:\Users\GTS2\Desktop\그림1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7080" y="2758"/>
            <a:ext cx="6821488" cy="658812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12D9409-CB26-439A-86A0-957BD494E0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29" y="9565176"/>
            <a:ext cx="874433" cy="2843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3323F78-A2ED-453E-9C9A-4787B5C1748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" y="9570506"/>
            <a:ext cx="979081" cy="2790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5" r:id="rId2"/>
    <p:sldLayoutId id="2147484734" r:id="rId3"/>
    <p:sldLayoutId id="2147484736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E64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 userDrawn="1"/>
        </p:nvSpPr>
        <p:spPr>
          <a:xfrm>
            <a:off x="202384" y="238092"/>
            <a:ext cx="6500858" cy="9429816"/>
          </a:xfrm>
          <a:prstGeom prst="roundRect">
            <a:avLst>
              <a:gd name="adj" fmla="val 2601"/>
            </a:avLst>
          </a:prstGeom>
          <a:solidFill>
            <a:srgbClr val="FFF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8026" y="2238356"/>
            <a:ext cx="514353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관리자시스템 사용매뉴얼</a:t>
            </a:r>
            <a:endParaRPr lang="en-US" altLang="ko-KR" sz="36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2800" dirty="0" err="1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수요처</a:t>
            </a:r>
            <a:r>
              <a:rPr lang="ko-KR" altLang="en-US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 관리자 </a:t>
            </a: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– </a:t>
            </a:r>
            <a:r>
              <a:rPr lang="en-US" altLang="ko-KR" sz="2400" dirty="0" err="1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Ver</a:t>
            </a:r>
            <a:r>
              <a:rPr lang="en-US" altLang="ko-KR" sz="24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 3.0</a:t>
            </a: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28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3" name="Picture 1" descr="Z:\03.디자인\05.로고파일 모음\자원봉사포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273" y="865673"/>
            <a:ext cx="2052000" cy="308966"/>
          </a:xfrm>
          <a:prstGeom prst="rect">
            <a:avLst/>
          </a:prstGeom>
          <a:noFill/>
        </p:spPr>
      </p:pic>
      <p:pic>
        <p:nvPicPr>
          <p:cNvPr id="27" name="Picture 1" descr="C:\Users\GTS2\Desktop\1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902" y="5381628"/>
            <a:ext cx="4585561" cy="2643206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09" y="9093264"/>
            <a:ext cx="1424940" cy="39624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CE51888-2C5A-4A3A-85DC-C9177F27B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05" y="9129464"/>
            <a:ext cx="1107125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AA72DA9-2DCA-4CEE-8E30-C3EE04EA0E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1" y="9129504"/>
            <a:ext cx="126315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6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74"/>
          <p:cNvSpPr>
            <a:spLocks noChangeAspect="1" noChangeArrowheads="1"/>
          </p:cNvSpPr>
          <p:nvPr/>
        </p:nvSpPr>
        <p:spPr bwMode="auto">
          <a:xfrm flipH="1">
            <a:off x="715150" y="209548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</a:p>
        </p:txBody>
      </p:sp>
      <p:sp>
        <p:nvSpPr>
          <p:cNvPr id="7" name="AutoShape 274"/>
          <p:cNvSpPr>
            <a:spLocks noChangeAspect="1" noChangeArrowheads="1"/>
          </p:cNvSpPr>
          <p:nvPr/>
        </p:nvSpPr>
        <p:spPr bwMode="auto">
          <a:xfrm flipH="1">
            <a:off x="715150" y="260318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</a:p>
        </p:txBody>
      </p:sp>
      <p:sp>
        <p:nvSpPr>
          <p:cNvPr id="8" name="AutoShape 274"/>
          <p:cNvSpPr>
            <a:spLocks noChangeAspect="1" noChangeArrowheads="1"/>
          </p:cNvSpPr>
          <p:nvPr/>
        </p:nvSpPr>
        <p:spPr bwMode="auto">
          <a:xfrm flipH="1">
            <a:off x="723807" y="373829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메인페이지</a:t>
            </a:r>
          </a:p>
        </p:txBody>
      </p:sp>
      <p:sp>
        <p:nvSpPr>
          <p:cNvPr id="9" name="AutoShape 274"/>
          <p:cNvSpPr>
            <a:spLocks noChangeAspect="1" noChangeArrowheads="1"/>
          </p:cNvSpPr>
          <p:nvPr/>
        </p:nvSpPr>
        <p:spPr bwMode="auto">
          <a:xfrm flipH="1">
            <a:off x="723807" y="4295504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봉사기관 관리</a:t>
            </a:r>
          </a:p>
        </p:txBody>
      </p:sp>
      <p:sp>
        <p:nvSpPr>
          <p:cNvPr id="10" name="AutoShape 274"/>
          <p:cNvSpPr>
            <a:spLocks noChangeAspect="1" noChangeArrowheads="1"/>
          </p:cNvSpPr>
          <p:nvPr/>
        </p:nvSpPr>
        <p:spPr bwMode="auto">
          <a:xfrm flipH="1">
            <a:off x="723807" y="485113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29597" y="211135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86720" y="2657636"/>
            <a:ext cx="4143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38254" y="3783402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19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38254" y="432968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20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38254" y="487596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∙ ∙ ∙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 ∙ ∙ ∙ 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8026" y="1216840"/>
            <a:ext cx="5143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800" u="sng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목      차</a:t>
            </a:r>
            <a:endParaRPr lang="ko-KR" altLang="en-US" sz="2000" u="sng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AutoShape 274"/>
          <p:cNvSpPr>
            <a:spLocks noChangeAspect="1" noChangeArrowheads="1"/>
          </p:cNvSpPr>
          <p:nvPr/>
        </p:nvSpPr>
        <p:spPr bwMode="auto">
          <a:xfrm flipH="1">
            <a:off x="715150" y="314688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3. SNS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6720" y="3201344"/>
            <a:ext cx="4143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17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380668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414015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91039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94374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44925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48260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36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988115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7021462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37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7493626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752697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38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804372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12. QR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코드 사용법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807707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39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8584605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13.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시각화통계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8617952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b="1" kern="0" spc="-5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회원가입 페이지 이동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142" y="8412984"/>
            <a:ext cx="626211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(www.1365.go.kr)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에서 회원가입 버튼을 클릭하여 회원가입페이지로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디지털원패스로 회원가입 및 로그인합니다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4D05828-8EDD-4865-882B-89EBD88BE72E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r="13259" b="22538"/>
          <a:stretch/>
        </p:blipFill>
        <p:spPr>
          <a:xfrm>
            <a:off x="307788" y="1331504"/>
            <a:ext cx="6253831" cy="686185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6" name="모서리가 둥근 직사각형 17">
            <a:extLst>
              <a:ext uri="{FF2B5EF4-FFF2-40B4-BE49-F238E27FC236}">
                <a16:creationId xmlns:a16="http://schemas.microsoft.com/office/drawing/2014/main" id="{E45E9BB6-3299-403E-A722-822169C344EF}"/>
              </a:ext>
            </a:extLst>
          </p:cNvPr>
          <p:cNvSpPr>
            <a:spLocks noChangeAspect="1"/>
          </p:cNvSpPr>
          <p:nvPr/>
        </p:nvSpPr>
        <p:spPr>
          <a:xfrm>
            <a:off x="5102824" y="174867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76DD391-6850-4D11-9754-D464CDB52712}"/>
              </a:ext>
            </a:extLst>
          </p:cNvPr>
          <p:cNvSpPr/>
          <p:nvPr/>
        </p:nvSpPr>
        <p:spPr>
          <a:xfrm>
            <a:off x="5529325" y="1309866"/>
            <a:ext cx="283546" cy="1872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꺾인 연결선 8">
            <a:extLst>
              <a:ext uri="{FF2B5EF4-FFF2-40B4-BE49-F238E27FC236}">
                <a16:creationId xmlns:a16="http://schemas.microsoft.com/office/drawing/2014/main" id="{EC5C7990-8186-45EA-B411-B004E4F7E8FC}"/>
              </a:ext>
            </a:extLst>
          </p:cNvPr>
          <p:cNvCxnSpPr>
            <a:cxnSpLocks/>
            <a:stCxn id="26" idx="0"/>
            <a:endCxn id="27" idx="2"/>
          </p:cNvCxnSpPr>
          <p:nvPr/>
        </p:nvCxnSpPr>
        <p:spPr>
          <a:xfrm rot="5400000" flipH="1" flipV="1">
            <a:off x="5324762" y="1402336"/>
            <a:ext cx="251512" cy="4411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D90279C-116F-4F2E-8CD2-2EB5A9CBC8C8}"/>
              </a:ext>
            </a:extLst>
          </p:cNvPr>
          <p:cNvSpPr/>
          <p:nvPr/>
        </p:nvSpPr>
        <p:spPr>
          <a:xfrm>
            <a:off x="4725938" y="1310902"/>
            <a:ext cx="504000" cy="18625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꺾인 연결선 8">
            <a:extLst>
              <a:ext uri="{FF2B5EF4-FFF2-40B4-BE49-F238E27FC236}">
                <a16:creationId xmlns:a16="http://schemas.microsoft.com/office/drawing/2014/main" id="{77A2D4E9-1214-4414-BD26-39719A8EF5F9}"/>
              </a:ext>
            </a:extLst>
          </p:cNvPr>
          <p:cNvCxnSpPr>
            <a:cxnSpLocks/>
            <a:stCxn id="26" idx="0"/>
            <a:endCxn id="29" idx="2"/>
          </p:cNvCxnSpPr>
          <p:nvPr/>
        </p:nvCxnSpPr>
        <p:spPr>
          <a:xfrm rot="16200000" flipV="1">
            <a:off x="4978182" y="1496916"/>
            <a:ext cx="251512" cy="25200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30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동의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1" y="1304749"/>
            <a:ext cx="6278925" cy="724865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676974"/>
            <a:ext cx="65111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본인인증 단계로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동의사항 체크 후 다음 단계의 회원정보 입력 시 실명인증 확인 단계를 거쳐야 동의 됨</a:t>
            </a:r>
          </a:p>
        </p:txBody>
      </p:sp>
      <p:sp>
        <p:nvSpPr>
          <p:cNvPr id="6" name="모서리가 둥근 직사각형 12">
            <a:extLst>
              <a:ext uri="{FF2B5EF4-FFF2-40B4-BE49-F238E27FC236}">
                <a16:creationId xmlns:a16="http://schemas.microsoft.com/office/drawing/2014/main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4410063" y="804887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AEE0B38-9734-4299-83D8-A443AE371E96}"/>
              </a:ext>
            </a:extLst>
          </p:cNvPr>
          <p:cNvSpPr/>
          <p:nvPr/>
        </p:nvSpPr>
        <p:spPr>
          <a:xfrm>
            <a:off x="4995854" y="8058402"/>
            <a:ext cx="612891" cy="23812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꺾인 연결선 14">
            <a:extLst>
              <a:ext uri="{FF2B5EF4-FFF2-40B4-BE49-F238E27FC236}">
                <a16:creationId xmlns:a16="http://schemas.microsoft.com/office/drawing/2014/main" id="{BAAE449A-3659-40C2-8C77-A8E16D59F2CC}"/>
              </a:ext>
            </a:extLst>
          </p:cNvPr>
          <p:cNvCxnSpPr>
            <a:stCxn id="6" idx="3"/>
            <a:endCxn id="9" idx="1"/>
          </p:cNvCxnSpPr>
          <p:nvPr/>
        </p:nvCxnSpPr>
        <p:spPr>
          <a:xfrm>
            <a:off x="4664291" y="8174877"/>
            <a:ext cx="331563" cy="2589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457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실명인증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73257"/>
            <a:ext cx="6222138" cy="473187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294142" y="6321152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휴대폰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공공아이핀 인증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개의 인증수단 중 하나를 선택하여 본인인증을 완료한 후 회원정보 입력 페이지로 이동</a:t>
            </a:r>
          </a:p>
        </p:txBody>
      </p:sp>
      <p:sp>
        <p:nvSpPr>
          <p:cNvPr id="23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664438" y="3296816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507808" y="3644481"/>
            <a:ext cx="4730298" cy="22860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23" idx="3"/>
            <a:endCxn id="24" idx="0"/>
          </p:cNvCxnSpPr>
          <p:nvPr/>
        </p:nvCxnSpPr>
        <p:spPr>
          <a:xfrm>
            <a:off x="880256" y="3422816"/>
            <a:ext cx="2992701" cy="22166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34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필수입력사항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52600"/>
            <a:ext cx="6278924" cy="6853923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294142" y="8436625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회원정보를 입력 후 보안문자 인증을 확인 한 뒤 회원가입 신청을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>
            <a:spLocks noChangeAspect="1"/>
          </p:cNvSpPr>
          <p:nvPr/>
        </p:nvSpPr>
        <p:spPr>
          <a:xfrm>
            <a:off x="3456119" y="781934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79766" y="7654165"/>
            <a:ext cx="882275" cy="360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꺾인 연결선 8"/>
          <p:cNvCxnSpPr>
            <a:cxnSpLocks/>
            <a:stCxn id="6" idx="3"/>
            <a:endCxn id="7" idx="1"/>
          </p:cNvCxnSpPr>
          <p:nvPr/>
        </p:nvCxnSpPr>
        <p:spPr>
          <a:xfrm flipV="1">
            <a:off x="3710347" y="7834165"/>
            <a:ext cx="1069419" cy="111178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70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1-1-5.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부가정보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61496"/>
            <a:ext cx="6278924" cy="5103672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3610" y="2946733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878345-56FC-408C-8711-DA9C443B5BC5}"/>
              </a:ext>
            </a:extLst>
          </p:cNvPr>
          <p:cNvSpPr txBox="1"/>
          <p:nvPr/>
        </p:nvSpPr>
        <p:spPr>
          <a:xfrm>
            <a:off x="294142" y="6681192"/>
            <a:ext cx="6278924" cy="255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부가정보 입력 진행한다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최초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가입시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희망하는 소속센터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시도 및 구군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을 선택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봉사희망지역 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추가로 여러 지역을 선택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희망하는 봉사 분야를 선택한다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개인전문분야를 입력한다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(Ex.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웹디자인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통번역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수화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프로그래밍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 검색을 통해 가입된 단체를 지정할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모든 설정을 마치고 부가정보저장을 누른다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봉사희망지역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설정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개인전문분야 등은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푸시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알람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 자동으로 일감정보를 보내는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기초 자료로 활용된다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2436" y="3224808"/>
            <a:ext cx="3279868" cy="57606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73610" y="3800872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63678" y="4567292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725938" y="5889104"/>
            <a:ext cx="975612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2970619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3386840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7792" y="3819785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6618" y="459336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5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763678" y="4294079"/>
            <a:ext cx="3279868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1556618" y="4320154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593654" y="5519107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6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3" name="꺾인 연결선 22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22" idx="3"/>
          </p:cNvCxnSpPr>
          <p:nvPr/>
        </p:nvCxnSpPr>
        <p:spPr>
          <a:xfrm>
            <a:off x="4809472" y="5645107"/>
            <a:ext cx="488012" cy="2439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79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83691B-E290-42F2-8CC5-D37E6339C52C}"/>
              </a:ext>
            </a:extLst>
          </p:cNvPr>
          <p:cNvSpPr txBox="1"/>
          <p:nvPr/>
        </p:nvSpPr>
        <p:spPr>
          <a:xfrm>
            <a:off x="294142" y="6609184"/>
            <a:ext cx="6278924" cy="184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로그인 후 상단 나의 자원봉사 버튼을 클릭하여 나의 자원봉사 메뉴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마이페이지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이동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자원봉사센터의 경우 자원봉사센터 및 담당공무원 인증하기 신청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캠프 담당자의 경우 자원봉사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캠프 인증하기 신청 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※ 1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계정당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개의 권한만 신청할 수 있음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  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자원봉사센터 담당자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캠프 두 권한 모두 신청 불가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2" y="1424608"/>
            <a:ext cx="6278924" cy="4916741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5878066" y="1438136"/>
            <a:ext cx="576064" cy="2780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5878272" y="1186136"/>
            <a:ext cx="21581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5" name="모서리가 둥근 직사각형 8">
            <a:extLst>
              <a:ext uri="{FF2B5EF4-FFF2-40B4-BE49-F238E27FC236}">
                <a16:creationId xmlns:a16="http://schemas.microsoft.com/office/drawing/2014/main" id="{7A49FCE0-2982-482B-B404-BDBD6F5D9CCF}"/>
              </a:ext>
            </a:extLst>
          </p:cNvPr>
          <p:cNvSpPr>
            <a:spLocks noChangeAspect="1"/>
          </p:cNvSpPr>
          <p:nvPr/>
        </p:nvSpPr>
        <p:spPr>
          <a:xfrm>
            <a:off x="3679850" y="481701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3A2BAE6-366E-4D07-9FD6-64E95C36826D}"/>
              </a:ext>
            </a:extLst>
          </p:cNvPr>
          <p:cNvSpPr/>
          <p:nvPr/>
        </p:nvSpPr>
        <p:spPr>
          <a:xfrm>
            <a:off x="3969475" y="5132641"/>
            <a:ext cx="1214953" cy="43204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꺾인 연결선 8">
            <a:extLst>
              <a:ext uri="{FF2B5EF4-FFF2-40B4-BE49-F238E27FC236}">
                <a16:creationId xmlns:a16="http://schemas.microsoft.com/office/drawing/2014/main" id="{D668DACD-01E4-4383-BAEA-FF0C2B14AA14}"/>
              </a:ext>
            </a:extLst>
          </p:cNvPr>
          <p:cNvCxnSpPr>
            <a:stCxn id="35" idx="2"/>
            <a:endCxn id="36" idx="1"/>
          </p:cNvCxnSpPr>
          <p:nvPr/>
        </p:nvCxnSpPr>
        <p:spPr>
          <a:xfrm rot="16200000" flipH="1">
            <a:off x="3748392" y="5127582"/>
            <a:ext cx="279654" cy="162511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모서리가 둥근 직사각형 8">
            <a:extLst>
              <a:ext uri="{FF2B5EF4-FFF2-40B4-BE49-F238E27FC236}">
                <a16:creationId xmlns:a16="http://schemas.microsoft.com/office/drawing/2014/main" id="{7A49FCE0-2982-482B-B404-BDBD6F5D9CCF}"/>
              </a:ext>
            </a:extLst>
          </p:cNvPr>
          <p:cNvSpPr>
            <a:spLocks noChangeAspect="1"/>
          </p:cNvSpPr>
          <p:nvPr/>
        </p:nvSpPr>
        <p:spPr>
          <a:xfrm>
            <a:off x="5227069" y="481701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3A2BAE6-366E-4D07-9FD6-64E95C36826D}"/>
              </a:ext>
            </a:extLst>
          </p:cNvPr>
          <p:cNvSpPr/>
          <p:nvPr/>
        </p:nvSpPr>
        <p:spPr>
          <a:xfrm>
            <a:off x="5184428" y="5132641"/>
            <a:ext cx="1214953" cy="43204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068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공인인증서 등록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4142" y="8384006"/>
            <a:ext cx="6376012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공인인증서 등록 버튼을 클릭하여 사용할 공인인증서 선택하고 비밀번호를 입력 후 확인하여 공인인증서 등록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정상적으로 인증된 경우 다음버튼을 눌러 관리자 정보 등록 페이지로 이동</a:t>
            </a: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960" y="1301487"/>
            <a:ext cx="6177600" cy="565752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8" name="모서리가 둥근 직사각형 7"/>
          <p:cNvSpPr>
            <a:spLocks noChangeAspect="1"/>
          </p:cNvSpPr>
          <p:nvPr/>
        </p:nvSpPr>
        <p:spPr>
          <a:xfrm>
            <a:off x="2612452" y="465431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8244" y="5260053"/>
            <a:ext cx="2428892" cy="295985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4" name="모서리가 둥근 직사각형 13"/>
          <p:cNvSpPr>
            <a:spLocks noChangeAspect="1"/>
          </p:cNvSpPr>
          <p:nvPr/>
        </p:nvSpPr>
        <p:spPr>
          <a:xfrm>
            <a:off x="4001298" y="616744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972591" y="6505586"/>
            <a:ext cx="928694" cy="35719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꺾인 연결선 8"/>
          <p:cNvCxnSpPr>
            <a:stCxn id="14" idx="1"/>
            <a:endCxn id="12" idx="0"/>
          </p:cNvCxnSpPr>
          <p:nvPr/>
        </p:nvCxnSpPr>
        <p:spPr>
          <a:xfrm rot="10800000" flipV="1">
            <a:off x="3436938" y="6293446"/>
            <a:ext cx="564360" cy="212140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2612452" y="4902863"/>
            <a:ext cx="1643074" cy="35719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꺾인 연결선 4"/>
          <p:cNvCxnSpPr>
            <a:stCxn id="17" idx="3"/>
            <a:endCxn id="62466" idx="0"/>
          </p:cNvCxnSpPr>
          <p:nvPr/>
        </p:nvCxnSpPr>
        <p:spPr>
          <a:xfrm>
            <a:off x="4255526" y="5081458"/>
            <a:ext cx="1347164" cy="178595"/>
          </a:xfrm>
          <a:prstGeom prst="bentConnector2">
            <a:avLst/>
          </a:prstGeom>
          <a:ln w="254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756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2" y="1496616"/>
            <a:ext cx="6263454" cy="417197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1-2-3.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정보 등록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BBDC7B-791A-476A-86F8-C1189DB7184A}"/>
              </a:ext>
            </a:extLst>
          </p:cNvPr>
          <p:cNvSpPr txBox="1"/>
          <p:nvPr/>
        </p:nvSpPr>
        <p:spPr>
          <a:xfrm>
            <a:off x="309612" y="5961112"/>
            <a:ext cx="6263454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관리자 정보등록 페이지에서 담당업무와 소속센터를 입력 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저장버튼을 클릭하여 관리자 승인 요청</a:t>
            </a:r>
          </a:p>
        </p:txBody>
      </p:sp>
      <p:sp>
        <p:nvSpPr>
          <p:cNvPr id="14" name="모서리가 둥근 직사각형 6">
            <a:extLst>
              <a:ext uri="{FF2B5EF4-FFF2-40B4-BE49-F238E27FC236}">
                <a16:creationId xmlns:a16="http://schemas.microsoft.com/office/drawing/2014/main" id="{75786D67-9186-4E32-BD30-0A12D1967859}"/>
              </a:ext>
            </a:extLst>
          </p:cNvPr>
          <p:cNvSpPr>
            <a:spLocks noChangeAspect="1"/>
          </p:cNvSpPr>
          <p:nvPr/>
        </p:nvSpPr>
        <p:spPr>
          <a:xfrm>
            <a:off x="6048430" y="529058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E6E5344-3E9E-4467-BF9F-8C5A10F55957}"/>
              </a:ext>
            </a:extLst>
          </p:cNvPr>
          <p:cNvSpPr/>
          <p:nvPr/>
        </p:nvSpPr>
        <p:spPr>
          <a:xfrm>
            <a:off x="546664" y="3872880"/>
            <a:ext cx="5115378" cy="79208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꺾인 연결선 8">
            <a:extLst>
              <a:ext uri="{FF2B5EF4-FFF2-40B4-BE49-F238E27FC236}">
                <a16:creationId xmlns:a16="http://schemas.microsoft.com/office/drawing/2014/main" id="{E0503D7D-CCC4-4464-8225-43882FAA5C4B}"/>
              </a:ext>
            </a:extLst>
          </p:cNvPr>
          <p:cNvCxnSpPr>
            <a:cxnSpLocks/>
            <a:stCxn id="14" idx="1"/>
            <a:endCxn id="15" idx="3"/>
          </p:cNvCxnSpPr>
          <p:nvPr/>
        </p:nvCxnSpPr>
        <p:spPr>
          <a:xfrm rot="10800000">
            <a:off x="5662042" y="4268925"/>
            <a:ext cx="386388" cy="1147663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17">
            <a:extLst>
              <a:ext uri="{FF2B5EF4-FFF2-40B4-BE49-F238E27FC236}">
                <a16:creationId xmlns:a16="http://schemas.microsoft.com/office/drawing/2014/main" id="{DB82DB5A-60DF-431A-8DB1-A05FC8099438}"/>
              </a:ext>
            </a:extLst>
          </p:cNvPr>
          <p:cNvSpPr>
            <a:spLocks noChangeAspect="1"/>
          </p:cNvSpPr>
          <p:nvPr/>
        </p:nvSpPr>
        <p:spPr>
          <a:xfrm>
            <a:off x="1917626" y="491816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A0CA321-4742-4543-A25C-6E88CD3C68A8}"/>
              </a:ext>
            </a:extLst>
          </p:cNvPr>
          <p:cNvSpPr/>
          <p:nvPr/>
        </p:nvSpPr>
        <p:spPr>
          <a:xfrm>
            <a:off x="2529043" y="4936800"/>
            <a:ext cx="938219" cy="37624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꺾인 연결선 19">
            <a:extLst>
              <a:ext uri="{FF2B5EF4-FFF2-40B4-BE49-F238E27FC236}">
                <a16:creationId xmlns:a16="http://schemas.microsoft.com/office/drawing/2014/main" id="{B04EC4E8-1FF0-46C4-B0B5-BD546BAFB56B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2171854" y="5044164"/>
            <a:ext cx="357189" cy="80756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72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428597"/>
            <a:ext cx="6278924" cy="4820547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승인처리현황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6FB28-E2EF-4131-8D98-49FB582B66BB}"/>
              </a:ext>
            </a:extLst>
          </p:cNvPr>
          <p:cNvSpPr txBox="1"/>
          <p:nvPr/>
        </p:nvSpPr>
        <p:spPr>
          <a:xfrm>
            <a:off x="294142" y="6609184"/>
            <a:ext cx="6278924" cy="1029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증빙서류 제출 후 가입승인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신분증 사본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재직증명서 사본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시도자원봉사센터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한국중앙자원봉사센터로 제출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시군구자원봉사센터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시도자원봉사센터로 제출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캠프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시군구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센터로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 제출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  <a:sym typeface="Wingdings" pitchFamily="2" charset="2"/>
            </a:endParaRPr>
          </a:p>
        </p:txBody>
      </p:sp>
      <p:sp>
        <p:nvSpPr>
          <p:cNvPr id="11" name="모서리가 둥근 직사각형 6">
            <a:extLst>
              <a:ext uri="{FF2B5EF4-FFF2-40B4-BE49-F238E27FC236}">
                <a16:creationId xmlns:a16="http://schemas.microsoft.com/office/drawing/2014/main" id="{4703E332-D11D-4E93-9844-C889FA199FC9}"/>
              </a:ext>
            </a:extLst>
          </p:cNvPr>
          <p:cNvSpPr>
            <a:spLocks noChangeAspect="1"/>
          </p:cNvSpPr>
          <p:nvPr/>
        </p:nvSpPr>
        <p:spPr>
          <a:xfrm>
            <a:off x="3933850" y="408890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5373610-7D89-479C-A930-F8A9B546053F}"/>
              </a:ext>
            </a:extLst>
          </p:cNvPr>
          <p:cNvSpPr/>
          <p:nvPr/>
        </p:nvSpPr>
        <p:spPr>
          <a:xfrm>
            <a:off x="693490" y="4520952"/>
            <a:ext cx="2448272" cy="64807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꺾인 연결선 8">
            <a:extLst>
              <a:ext uri="{FF2B5EF4-FFF2-40B4-BE49-F238E27FC236}">
                <a16:creationId xmlns:a16="http://schemas.microsoft.com/office/drawing/2014/main" id="{FE193E1A-D5B1-43EB-BCFF-A4EFEEDBBCCF}"/>
              </a:ext>
            </a:extLst>
          </p:cNvPr>
          <p:cNvCxnSpPr>
            <a:cxnSpLocks/>
            <a:stCxn id="11" idx="1"/>
            <a:endCxn id="12" idx="3"/>
          </p:cNvCxnSpPr>
          <p:nvPr/>
        </p:nvCxnSpPr>
        <p:spPr>
          <a:xfrm rot="10800000" flipV="1">
            <a:off x="3141762" y="4214904"/>
            <a:ext cx="792088" cy="630084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708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1-2-6.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승인처리현황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0E7E05-A691-42FC-8C2A-0AB481067E72}"/>
              </a:ext>
            </a:extLst>
          </p:cNvPr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1-2-5.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관리자 인증 신청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승인처리현황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8A91F3-C9AB-4033-866A-DFA4F7DCAD2F}"/>
              </a:ext>
            </a:extLst>
          </p:cNvPr>
          <p:cNvSpPr txBox="1"/>
          <p:nvPr/>
        </p:nvSpPr>
        <p:spPr>
          <a:xfrm>
            <a:off x="294142" y="5889104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해당란의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메시지를 통해 승인처리 현황을 확인할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관리자 인증을 신청한 뒤의 대기 상태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 받기 전에 신청 취소할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승인완료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센터에서 관리자 인증 요청을 승인 한 상태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관리시스템을 이용할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인증 신청이 반려 된 상태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반려사유를 확인하여 조치한다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2" y="1352600"/>
            <a:ext cx="6295315" cy="4176464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모서리가 둥근 직사각형 16"/>
          <p:cNvSpPr>
            <a:spLocks noChangeAspect="1"/>
          </p:cNvSpPr>
          <p:nvPr/>
        </p:nvSpPr>
        <p:spPr>
          <a:xfrm>
            <a:off x="1621001" y="391236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621000" y="4160912"/>
            <a:ext cx="4833129" cy="35719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96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 및 관리자인증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1-3.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포털 홈페이지에서 관리자 페이지 접속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6" r="17070" b="32146"/>
          <a:stretch/>
        </p:blipFill>
        <p:spPr>
          <a:xfrm>
            <a:off x="294142" y="1424608"/>
            <a:ext cx="6278924" cy="6393199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3661B3-268C-4613-98C7-2516C4FDF6FA}"/>
              </a:ext>
            </a:extLst>
          </p:cNvPr>
          <p:cNvSpPr txBox="1"/>
          <p:nvPr/>
        </p:nvSpPr>
        <p:spPr>
          <a:xfrm>
            <a:off x="294142" y="8105074"/>
            <a:ext cx="62789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관리자로 승인된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아이디로 로그인 후 상단영역에 관리자페이지 메뉴를 클릭 시 관리자시스템 로그인 페이지로 이동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A655AE32-3DC6-42F3-A448-F03604BA82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6832"/>
          <a:stretch/>
        </p:blipFill>
        <p:spPr>
          <a:xfrm>
            <a:off x="281170" y="1424608"/>
            <a:ext cx="6291896" cy="243207"/>
          </a:xfrm>
          <a:prstGeom prst="rect">
            <a:avLst/>
          </a:prstGeom>
        </p:spPr>
      </p:pic>
      <p:sp>
        <p:nvSpPr>
          <p:cNvPr id="23" name="모서리가 둥근 직사각형 14">
            <a:extLst>
              <a:ext uri="{FF2B5EF4-FFF2-40B4-BE49-F238E27FC236}">
                <a16:creationId xmlns:a16="http://schemas.microsoft.com/office/drawing/2014/main" id="{7B753A5F-E7AC-45E9-B895-505C8FC3112C}"/>
              </a:ext>
            </a:extLst>
          </p:cNvPr>
          <p:cNvSpPr>
            <a:spLocks noChangeAspect="1"/>
          </p:cNvSpPr>
          <p:nvPr/>
        </p:nvSpPr>
        <p:spPr>
          <a:xfrm>
            <a:off x="4989276" y="17195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4" name="꺾인 연결선 12">
            <a:extLst>
              <a:ext uri="{FF2B5EF4-FFF2-40B4-BE49-F238E27FC236}">
                <a16:creationId xmlns:a16="http://schemas.microsoft.com/office/drawing/2014/main" id="{B73BA2E8-16C9-4F6F-B270-4D2060A0F847}"/>
              </a:ext>
            </a:extLst>
          </p:cNvPr>
          <p:cNvCxnSpPr>
            <a:cxnSpLocks/>
            <a:stCxn id="23" idx="3"/>
            <a:endCxn id="25" idx="2"/>
          </p:cNvCxnSpPr>
          <p:nvPr/>
        </p:nvCxnSpPr>
        <p:spPr>
          <a:xfrm flipV="1">
            <a:off x="5243504" y="1667815"/>
            <a:ext cx="183653" cy="1777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EDCC0EF-964B-4441-B156-E66C10102D53}"/>
              </a:ext>
            </a:extLst>
          </p:cNvPr>
          <p:cNvSpPr/>
          <p:nvPr/>
        </p:nvSpPr>
        <p:spPr>
          <a:xfrm>
            <a:off x="5180483" y="1451815"/>
            <a:ext cx="493348" cy="216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216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공인인증서 로그인을 위한 프로그램 설치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359AA3E-C0F2-44DF-805A-4F0F306B5B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15"/>
          <a:stretch/>
        </p:blipFill>
        <p:spPr>
          <a:xfrm>
            <a:off x="328455" y="5435829"/>
            <a:ext cx="6197757" cy="254470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9BE8F2B-F084-49D8-A5C0-59B0C17E44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15"/>
          <a:stretch/>
        </p:blipFill>
        <p:spPr>
          <a:xfrm>
            <a:off x="328455" y="1472191"/>
            <a:ext cx="6197757" cy="254470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4BFCCD-C268-4686-BEF0-54C85F259D6C}"/>
              </a:ext>
            </a:extLst>
          </p:cNvPr>
          <p:cNvSpPr txBox="1"/>
          <p:nvPr/>
        </p:nvSpPr>
        <p:spPr>
          <a:xfrm>
            <a:off x="319861" y="4108779"/>
            <a:ext cx="61817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공인인증서로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하기 위해 </a:t>
            </a:r>
            <a:r>
              <a:rPr lang="en-US" altLang="ko-KR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MagicLine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프로그램 설치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인터넷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익스플로러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사용을 위해 설치되는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Active-X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프로그램이 아니며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IE,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크롬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파이어폭스 등 다양한 브라우저에서 공인인증서 로그인이 가능하도록 하기 위한 프로그램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6A9CB266-97CA-4E62-B315-BC70FD5060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7010" t="38310" r="32614" b="41267"/>
          <a:stretch/>
        </p:blipFill>
        <p:spPr bwMode="auto">
          <a:xfrm>
            <a:off x="1341562" y="2768335"/>
            <a:ext cx="3122380" cy="744121"/>
          </a:xfrm>
          <a:prstGeom prst="rect">
            <a:avLst/>
          </a:prstGeom>
          <a:noFill/>
          <a:ln w="158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9" name="모서리가 둥근 직사각형 38">
            <a:extLst>
              <a:ext uri="{FF2B5EF4-FFF2-40B4-BE49-F238E27FC236}">
                <a16:creationId xmlns:a16="http://schemas.microsoft.com/office/drawing/2014/main" id="{FEB6E90E-70AF-4113-8798-534A31BD2989}"/>
              </a:ext>
            </a:extLst>
          </p:cNvPr>
          <p:cNvSpPr>
            <a:spLocks noChangeAspect="1"/>
          </p:cNvSpPr>
          <p:nvPr/>
        </p:nvSpPr>
        <p:spPr>
          <a:xfrm>
            <a:off x="1378983" y="287049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3799432D-A1AB-477F-BACF-AF3E85F92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8826" t="28636" r="32546" b="23621"/>
          <a:stretch/>
        </p:blipFill>
        <p:spPr bwMode="auto">
          <a:xfrm>
            <a:off x="1490334" y="6048863"/>
            <a:ext cx="3011029" cy="1779723"/>
          </a:xfrm>
          <a:prstGeom prst="rect">
            <a:avLst/>
          </a:prstGeom>
          <a:noFill/>
          <a:ln w="158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1" name="모서리가 둥근 직사각형 41">
            <a:extLst>
              <a:ext uri="{FF2B5EF4-FFF2-40B4-BE49-F238E27FC236}">
                <a16:creationId xmlns:a16="http://schemas.microsoft.com/office/drawing/2014/main" id="{42327ED5-24EF-49F5-A006-18C2A5749157}"/>
              </a:ext>
            </a:extLst>
          </p:cNvPr>
          <p:cNvSpPr>
            <a:spLocks noChangeAspect="1"/>
          </p:cNvSpPr>
          <p:nvPr/>
        </p:nvSpPr>
        <p:spPr>
          <a:xfrm>
            <a:off x="1561773" y="561400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517D13-B77E-4D2A-AB62-58A1537AB2AE}"/>
              </a:ext>
            </a:extLst>
          </p:cNvPr>
          <p:cNvSpPr txBox="1"/>
          <p:nvPr/>
        </p:nvSpPr>
        <p:spPr>
          <a:xfrm>
            <a:off x="293701" y="8265368"/>
            <a:ext cx="627936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 startAt="2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프로그램을 다운로드 하여 설치하거나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설치 창에서 바로 실행버튼을 클릭하여 프로그램을 설치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사용하는 브라우저에 최초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 설치하면 향후 추가 설치 없이 인증서 로그인 기능 사용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cxnSp>
        <p:nvCxnSpPr>
          <p:cNvPr id="23" name="꺾인 연결선 12">
            <a:extLst>
              <a:ext uri="{FF2B5EF4-FFF2-40B4-BE49-F238E27FC236}">
                <a16:creationId xmlns:a16="http://schemas.microsoft.com/office/drawing/2014/main" id="{CC8F57C6-ECD4-4A02-9D1D-40FAEDD3F05C}"/>
              </a:ext>
            </a:extLst>
          </p:cNvPr>
          <p:cNvCxnSpPr>
            <a:stCxn id="21" idx="3"/>
            <a:endCxn id="24" idx="0"/>
          </p:cNvCxnSpPr>
          <p:nvPr/>
        </p:nvCxnSpPr>
        <p:spPr>
          <a:xfrm>
            <a:off x="1816001" y="5740009"/>
            <a:ext cx="1179848" cy="263088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98C0E3A-DFB9-41FD-A80F-49245CF117CD}"/>
              </a:ext>
            </a:extLst>
          </p:cNvPr>
          <p:cNvSpPr/>
          <p:nvPr/>
        </p:nvSpPr>
        <p:spPr>
          <a:xfrm>
            <a:off x="1490334" y="6003097"/>
            <a:ext cx="3011029" cy="18254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0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28365498-AD63-48C6-9B06-7F6B1FFF9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22" y="1424608"/>
            <a:ext cx="6188891" cy="328224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94142" y="729200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관리자시스템 로그인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2338" y="3620168"/>
            <a:ext cx="2389128" cy="291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직사각형 23"/>
          <p:cNvSpPr/>
          <p:nvPr/>
        </p:nvSpPr>
        <p:spPr>
          <a:xfrm>
            <a:off x="4221882" y="2864768"/>
            <a:ext cx="1296144" cy="58213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EED660-36D2-4373-9B91-96842E18AD20}"/>
              </a:ext>
            </a:extLst>
          </p:cNvPr>
          <p:cNvSpPr txBox="1"/>
          <p:nvPr/>
        </p:nvSpPr>
        <p:spPr>
          <a:xfrm>
            <a:off x="290812" y="6897216"/>
            <a:ext cx="6213500" cy="86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공인인증서 로그인 버튼을 클릭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인증서 선택 화면이 나오면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관리자 신청 시 등록한 인증서를 선택 후 비밀번호를 입력하고 확인버튼을 클릭하면 관리자시스템 메인 화면으로 이동</a:t>
            </a:r>
          </a:p>
        </p:txBody>
      </p:sp>
      <p:sp>
        <p:nvSpPr>
          <p:cNvPr id="25" name="모서리가 둥근 직사각형 36">
            <a:extLst>
              <a:ext uri="{FF2B5EF4-FFF2-40B4-BE49-F238E27FC236}">
                <a16:creationId xmlns:a16="http://schemas.microsoft.com/office/drawing/2014/main" id="{6F077904-2471-4150-BB30-09F06DCDFC8C}"/>
              </a:ext>
            </a:extLst>
          </p:cNvPr>
          <p:cNvSpPr>
            <a:spLocks noChangeAspect="1"/>
          </p:cNvSpPr>
          <p:nvPr/>
        </p:nvSpPr>
        <p:spPr>
          <a:xfrm>
            <a:off x="5263798" y="344690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42F9B657-0A13-4849-80F3-EC9629A89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2338" y="3620168"/>
            <a:ext cx="2389128" cy="2915072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cxnSp>
        <p:nvCxnSpPr>
          <p:cNvPr id="27" name="꺾인 연결선 12">
            <a:extLst>
              <a:ext uri="{FF2B5EF4-FFF2-40B4-BE49-F238E27FC236}">
                <a16:creationId xmlns:a16="http://schemas.microsoft.com/office/drawing/2014/main" id="{7419402E-C7CB-4D1D-8557-26C214142F32}"/>
              </a:ext>
            </a:extLst>
          </p:cNvPr>
          <p:cNvCxnSpPr>
            <a:cxnSpLocks/>
            <a:stCxn id="25" idx="2"/>
            <a:endCxn id="26" idx="3"/>
          </p:cNvCxnSpPr>
          <p:nvPr/>
        </p:nvCxnSpPr>
        <p:spPr>
          <a:xfrm rot="5400000">
            <a:off x="3976790" y="3663581"/>
            <a:ext cx="1378799" cy="1449446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모서리가 둥근 직사각형 36">
            <a:extLst>
              <a:ext uri="{FF2B5EF4-FFF2-40B4-BE49-F238E27FC236}">
                <a16:creationId xmlns:a16="http://schemas.microsoft.com/office/drawing/2014/main" id="{6F077904-2471-4150-BB30-09F06DCDFC8C}"/>
              </a:ext>
            </a:extLst>
          </p:cNvPr>
          <p:cNvSpPr>
            <a:spLocks noChangeAspect="1"/>
          </p:cNvSpPr>
          <p:nvPr/>
        </p:nvSpPr>
        <p:spPr>
          <a:xfrm>
            <a:off x="1552338" y="336660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3803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3FC200-1982-48D3-A335-CB42AEA23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2236865"/>
            <a:ext cx="6239692" cy="364407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메인페이지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2137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4-1.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수요처관리자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메인페이지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33374" y="1268671"/>
            <a:ext cx="6192839" cy="826809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로그인 후 이동하는 첫 페이지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나의 업무 영역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수요처현황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마이페이지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공지사항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봉사신청 접수대기 목록으로 구성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4142" y="6177136"/>
            <a:ext cx="6278924" cy="261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업무건수 카운트 영역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새로 고침 버튼 클릭 시 업무건수 카운트 갱신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봉사신청접수대기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승인상태의 일반봉사활동 중 신청자가 있는 봉사활동 건수 카운트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활동반려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등록한 자원봉사활동의 반려 건수 카운트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실적반려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승인요청 실적의 반려건수 카운트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시스템 관리자가 등록한 공지사항 목록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제목 클릭 시 게시물 상세내용 팝업으로 제공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활동접수대기 상세 목록 게시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 접수대기 상세 목록 게시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승인요청중인 실적 목록이 보여지며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제목 클릭 시 봉사실적승인 페이지로 이동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모서리가 둥근 직사각형 26"/>
          <p:cNvSpPr>
            <a:spLocks noChangeAspect="1"/>
          </p:cNvSpPr>
          <p:nvPr/>
        </p:nvSpPr>
        <p:spPr>
          <a:xfrm>
            <a:off x="1418272" y="271122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437207" y="2963251"/>
            <a:ext cx="2510230" cy="13203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>
            <a:spLocks noChangeAspect="1"/>
          </p:cNvSpPr>
          <p:nvPr/>
        </p:nvSpPr>
        <p:spPr>
          <a:xfrm>
            <a:off x="3987976" y="4181373"/>
            <a:ext cx="254228" cy="262177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5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6" name="모서리가 둥근 직사각형 35"/>
          <p:cNvSpPr>
            <a:spLocks noChangeAspect="1"/>
          </p:cNvSpPr>
          <p:nvPr/>
        </p:nvSpPr>
        <p:spPr>
          <a:xfrm>
            <a:off x="3967654" y="271868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9" name="모서리가 둥근 직사각형 38"/>
          <p:cNvSpPr>
            <a:spLocks noChangeAspect="1"/>
          </p:cNvSpPr>
          <p:nvPr/>
        </p:nvSpPr>
        <p:spPr>
          <a:xfrm>
            <a:off x="1425764" y="417789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55" name="모서리가 둥근 직사각형 54"/>
          <p:cNvSpPr>
            <a:spLocks noChangeAspect="1"/>
          </p:cNvSpPr>
          <p:nvPr/>
        </p:nvSpPr>
        <p:spPr>
          <a:xfrm>
            <a:off x="396026" y="441296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33374" y="2963250"/>
            <a:ext cx="936180" cy="130833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Shape 56"/>
          <p:cNvCxnSpPr>
            <a:stCxn id="55" idx="3"/>
          </p:cNvCxnSpPr>
          <p:nvPr/>
        </p:nvCxnSpPr>
        <p:spPr>
          <a:xfrm flipV="1">
            <a:off x="650254" y="4332005"/>
            <a:ext cx="326801" cy="206963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9EB9BD9-E468-4378-B671-C3DDF7953F3D}"/>
              </a:ext>
            </a:extLst>
          </p:cNvPr>
          <p:cNvSpPr/>
          <p:nvPr/>
        </p:nvSpPr>
        <p:spPr>
          <a:xfrm>
            <a:off x="4005136" y="2982970"/>
            <a:ext cx="2510230" cy="13203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7D7C889-C87E-44D2-B510-4BAA20534948}"/>
              </a:ext>
            </a:extLst>
          </p:cNvPr>
          <p:cNvSpPr/>
          <p:nvPr/>
        </p:nvSpPr>
        <p:spPr>
          <a:xfrm>
            <a:off x="1437207" y="4435486"/>
            <a:ext cx="2510230" cy="13203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DCFE50E-40F9-4054-AE6E-EB0DC2814855}"/>
              </a:ext>
            </a:extLst>
          </p:cNvPr>
          <p:cNvSpPr/>
          <p:nvPr/>
        </p:nvSpPr>
        <p:spPr>
          <a:xfrm>
            <a:off x="4005136" y="4443550"/>
            <a:ext cx="2510230" cy="132039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287E5C5-1D96-4B49-9A06-8DFAC9199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01" y="1450699"/>
            <a:ext cx="6276665" cy="5035972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봉사기관 관리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910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봉사기관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수요처정보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4142" y="6759708"/>
            <a:ext cx="6215106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수요처정보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탭에서 소속 수요처의 상세정보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 상세정보 수정 후 저장버튼을 클릭하여 변경내용 저장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수요처명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변경이 필요한 경우 소속 자원봉사센터로 요청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모서리가 둥근 직사각형 35"/>
          <p:cNvSpPr>
            <a:spLocks noChangeAspect="1"/>
          </p:cNvSpPr>
          <p:nvPr/>
        </p:nvSpPr>
        <p:spPr>
          <a:xfrm>
            <a:off x="1900026" y="151566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7" name="Shape 19"/>
          <p:cNvCxnSpPr>
            <a:cxnSpLocks/>
            <a:stCxn id="36" idx="1"/>
            <a:endCxn id="38" idx="0"/>
          </p:cNvCxnSpPr>
          <p:nvPr/>
        </p:nvCxnSpPr>
        <p:spPr>
          <a:xfrm rot="10800000" flipV="1">
            <a:off x="552614" y="1641665"/>
            <a:ext cx="1347412" cy="145465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339729" y="1787131"/>
            <a:ext cx="425769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>
            <a:spLocks noChangeAspect="1"/>
          </p:cNvSpPr>
          <p:nvPr/>
        </p:nvSpPr>
        <p:spPr>
          <a:xfrm>
            <a:off x="5687325" y="619533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1" name="Shape 19"/>
          <p:cNvCxnSpPr>
            <a:cxnSpLocks/>
            <a:stCxn id="40" idx="0"/>
            <a:endCxn id="42" idx="0"/>
          </p:cNvCxnSpPr>
          <p:nvPr/>
        </p:nvCxnSpPr>
        <p:spPr>
          <a:xfrm rot="16200000" flipH="1">
            <a:off x="6084643" y="5925132"/>
            <a:ext cx="59132" cy="599540"/>
          </a:xfrm>
          <a:prstGeom prst="bentConnector3">
            <a:avLst>
              <a:gd name="adj1" fmla="val -386593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6238106" y="6254468"/>
            <a:ext cx="351746" cy="25008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C763CB2E-06E4-4FD8-93FE-B57EBD6C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424608"/>
            <a:ext cx="6278924" cy="2046187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봉사기관 관리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910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봉사기관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수요처관리자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141" y="3846459"/>
            <a:ext cx="6262037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관리자 탭에서 소속 수요처의 관리자 목록확인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목록의 체크박스를 선택하고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담당자로 지정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버튼 클릭 시 선택 된 관리자는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포털의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봉사안내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수요기관정보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  담당자명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담당자연락처가 노출된다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0" name="모서리가 둥근 직사각형 29"/>
          <p:cNvSpPr>
            <a:spLocks noChangeAspect="1"/>
          </p:cNvSpPr>
          <p:nvPr/>
        </p:nvSpPr>
        <p:spPr>
          <a:xfrm>
            <a:off x="1833470" y="167293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1" name="Shape 19"/>
          <p:cNvCxnSpPr>
            <a:cxnSpLocks/>
            <a:endCxn id="32" idx="0"/>
          </p:cNvCxnSpPr>
          <p:nvPr/>
        </p:nvCxnSpPr>
        <p:spPr>
          <a:xfrm rot="10800000" flipV="1">
            <a:off x="1337849" y="1754466"/>
            <a:ext cx="439344" cy="159752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959849" y="1914218"/>
            <a:ext cx="756000" cy="27229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9">
            <a:extLst>
              <a:ext uri="{FF2B5EF4-FFF2-40B4-BE49-F238E27FC236}">
                <a16:creationId xmlns:a16="http://schemas.microsoft.com/office/drawing/2014/main" id="{4DCE7960-04EE-4F80-A889-5E770A249470}"/>
              </a:ext>
            </a:extLst>
          </p:cNvPr>
          <p:cNvSpPr>
            <a:spLocks noChangeAspect="1"/>
          </p:cNvSpPr>
          <p:nvPr/>
        </p:nvSpPr>
        <p:spPr>
          <a:xfrm>
            <a:off x="6321817" y="347079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1" name="Shape 19">
            <a:extLst>
              <a:ext uri="{FF2B5EF4-FFF2-40B4-BE49-F238E27FC236}">
                <a16:creationId xmlns:a16="http://schemas.microsoft.com/office/drawing/2014/main" id="{E6F0D544-AEC8-4CA9-82C9-F9664F22E725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157269" y="3440975"/>
            <a:ext cx="164548" cy="155821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5A4EC80-97C8-4921-B494-AA6CD8D5F35E}"/>
              </a:ext>
            </a:extLst>
          </p:cNvPr>
          <p:cNvSpPr/>
          <p:nvPr/>
        </p:nvSpPr>
        <p:spPr>
          <a:xfrm>
            <a:off x="5900092" y="3191312"/>
            <a:ext cx="656087" cy="252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A457DA6-DB09-4E3A-A132-54E3B8B424AF}"/>
              </a:ext>
            </a:extLst>
          </p:cNvPr>
          <p:cNvSpPr/>
          <p:nvPr/>
        </p:nvSpPr>
        <p:spPr>
          <a:xfrm>
            <a:off x="367359" y="2321700"/>
            <a:ext cx="254124" cy="759091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C692DD3-5618-4D7C-B3C5-0DE2F768E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2172255"/>
            <a:ext cx="6239691" cy="2635487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목록 화면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33374" y="1284059"/>
            <a:ext cx="6239691" cy="671517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수요처가 등록한 일반 자원봉사 활동을 조회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조회된 활동 자원봉사자 배치 및 실적등록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13" y="5164258"/>
            <a:ext cx="6281552" cy="2220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자원봉사 활동명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활동유형 등 검색조건 입력 후 해당 </a:t>
            </a:r>
            <a:r>
              <a:rPr lang="ko-KR" altLang="en-US" sz="1200" b="0" dirty="0" err="1">
                <a:solidFill>
                  <a:schemeClr val="tx1"/>
                </a:solidFill>
              </a:rPr>
              <a:t>수요처별</a:t>
            </a:r>
            <a:r>
              <a:rPr lang="ko-KR" altLang="en-US" sz="1200" b="0" dirty="0">
                <a:solidFill>
                  <a:schemeClr val="tx1"/>
                </a:solidFill>
              </a:rPr>
              <a:t> 자원봉사 활동 조회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 상단의 항목 타이틀 클릭 시 항목별 오름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내림차순 정렬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수요처명이나 활동명을 클릭하여 자원봉사 활동 상세페이지로 이동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수요처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활동 목록 엑셀 다운로드 가능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 추가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신규 자원봉사 활동 등록페이지로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목록의 라디오버튼 선택 후 클릭 시 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페이지로 이동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승인된 자원봉사 활동만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8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14628" y="245596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모서리가 둥근 직사각형 12">
            <a:extLst>
              <a:ext uri="{FF2B5EF4-FFF2-40B4-BE49-F238E27FC236}">
                <a16:creationId xmlns:a16="http://schemas.microsoft.com/office/drawing/2014/main" id="{20957A40-885D-4E64-AB73-5E6D8A788B3B}"/>
              </a:ext>
            </a:extLst>
          </p:cNvPr>
          <p:cNvSpPr>
            <a:spLocks noChangeAspect="1"/>
          </p:cNvSpPr>
          <p:nvPr/>
        </p:nvSpPr>
        <p:spPr>
          <a:xfrm>
            <a:off x="122781" y="340732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F8EAE8E-3E77-45F9-A1F8-7A48554F4192}"/>
              </a:ext>
            </a:extLst>
          </p:cNvPr>
          <p:cNvSpPr/>
          <p:nvPr/>
        </p:nvSpPr>
        <p:spPr>
          <a:xfrm>
            <a:off x="1058294" y="3771939"/>
            <a:ext cx="2155475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1">
            <a:extLst>
              <a:ext uri="{FF2B5EF4-FFF2-40B4-BE49-F238E27FC236}">
                <a16:creationId xmlns:a16="http://schemas.microsoft.com/office/drawing/2014/main" id="{7B6A6636-6E4F-4FAA-92E1-30E6596930C2}"/>
              </a:ext>
            </a:extLst>
          </p:cNvPr>
          <p:cNvSpPr>
            <a:spLocks noChangeAspect="1"/>
          </p:cNvSpPr>
          <p:nvPr/>
        </p:nvSpPr>
        <p:spPr>
          <a:xfrm>
            <a:off x="701105" y="405292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316441" y="2480916"/>
            <a:ext cx="6262655" cy="71438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513F597-AEE6-4DC1-89F5-EC4733A68325}"/>
              </a:ext>
            </a:extLst>
          </p:cNvPr>
          <p:cNvSpPr/>
          <p:nvPr/>
        </p:nvSpPr>
        <p:spPr>
          <a:xfrm>
            <a:off x="315096" y="3411674"/>
            <a:ext cx="6262655" cy="24765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Shape 19">
            <a:extLst>
              <a:ext uri="{FF2B5EF4-FFF2-40B4-BE49-F238E27FC236}">
                <a16:creationId xmlns:a16="http://schemas.microsoft.com/office/drawing/2014/main" id="{8BA5F07F-A7F0-4CA3-9B55-8B98F3F9D15A}"/>
              </a:ext>
            </a:extLst>
          </p:cNvPr>
          <p:cNvCxnSpPr>
            <a:stCxn id="19" idx="0"/>
          </p:cNvCxnSpPr>
          <p:nvPr/>
        </p:nvCxnSpPr>
        <p:spPr>
          <a:xfrm rot="5400000" flipH="1" flipV="1">
            <a:off x="545872" y="3110933"/>
            <a:ext cx="414" cy="592368"/>
          </a:xfrm>
          <a:prstGeom prst="bentConnector3">
            <a:avLst>
              <a:gd name="adj1" fmla="val 32310145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19">
            <a:extLst>
              <a:ext uri="{FF2B5EF4-FFF2-40B4-BE49-F238E27FC236}">
                <a16:creationId xmlns:a16="http://schemas.microsoft.com/office/drawing/2014/main" id="{510E4E98-062C-4209-9ABD-116D07F159E9}"/>
              </a:ext>
            </a:extLst>
          </p:cNvPr>
          <p:cNvCxnSpPr>
            <a:cxnSpLocks/>
            <a:stCxn id="21" idx="3"/>
            <a:endCxn id="20" idx="2"/>
          </p:cNvCxnSpPr>
          <p:nvPr/>
        </p:nvCxnSpPr>
        <p:spPr>
          <a:xfrm flipV="1">
            <a:off x="955333" y="4014828"/>
            <a:ext cx="1180699" cy="164100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32">
            <a:extLst>
              <a:ext uri="{FF2B5EF4-FFF2-40B4-BE49-F238E27FC236}">
                <a16:creationId xmlns:a16="http://schemas.microsoft.com/office/drawing/2014/main" id="{ED6E333D-FB38-4D93-A0A8-4D1C27A78B7D}"/>
              </a:ext>
            </a:extLst>
          </p:cNvPr>
          <p:cNvSpPr>
            <a:spLocks noChangeAspect="1"/>
          </p:cNvSpPr>
          <p:nvPr/>
        </p:nvSpPr>
        <p:spPr>
          <a:xfrm>
            <a:off x="5131285" y="452840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13A14BB-5E3D-4C5A-B73A-446E478338A4}"/>
              </a:ext>
            </a:extLst>
          </p:cNvPr>
          <p:cNvSpPr/>
          <p:nvPr/>
        </p:nvSpPr>
        <p:spPr>
          <a:xfrm>
            <a:off x="5417037" y="4547045"/>
            <a:ext cx="1109177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DC09048-6C0F-45ED-8F9C-55B08ACD7033}"/>
              </a:ext>
            </a:extLst>
          </p:cNvPr>
          <p:cNvSpPr/>
          <p:nvPr/>
        </p:nvSpPr>
        <p:spPr>
          <a:xfrm>
            <a:off x="327343" y="3679481"/>
            <a:ext cx="241513" cy="62544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37874EB-6FBD-4EDB-8D62-964541203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446904"/>
            <a:ext cx="6278924" cy="4442199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9818" y="6150021"/>
            <a:ext cx="6143668" cy="277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수요처명은 자동으로 입력 됨</a:t>
            </a:r>
            <a:endParaRPr lang="en-US" altLang="ko-KR" sz="11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시간인증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오프라인</a:t>
            </a:r>
            <a:r>
              <a:rPr lang="en-US" altLang="ko-KR" sz="1100" b="0" dirty="0">
                <a:solidFill>
                  <a:schemeClr val="tx1"/>
                </a:solidFill>
              </a:rPr>
              <a:t>), </a:t>
            </a:r>
            <a:r>
              <a:rPr lang="ko-KR" altLang="en-US" sz="1100" b="0" dirty="0">
                <a:solidFill>
                  <a:schemeClr val="tx1"/>
                </a:solidFill>
              </a:rPr>
              <a:t>활동인증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온라인</a:t>
            </a:r>
            <a:r>
              <a:rPr lang="en-US" altLang="ko-KR" sz="1100" b="0" dirty="0">
                <a:solidFill>
                  <a:schemeClr val="tx1"/>
                </a:solidFill>
              </a:rPr>
              <a:t>)</a:t>
            </a:r>
            <a:r>
              <a:rPr lang="ko-KR" altLang="en-US" sz="1100" b="0" dirty="0">
                <a:solidFill>
                  <a:schemeClr val="tx1"/>
                </a:solidFill>
              </a:rPr>
              <a:t> 을 선택하여 상세 내용을 입력 할 수 있음</a:t>
            </a:r>
            <a:endParaRPr lang="en-US" altLang="ko-KR" sz="11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요일선택 버튼 클릭 시 팝업창의 캘린더 화면에서 봉사요일</a:t>
            </a:r>
            <a:r>
              <a:rPr lang="en-US" altLang="ko-KR" sz="1100" b="0" dirty="0">
                <a:solidFill>
                  <a:schemeClr val="tx1"/>
                </a:solidFill>
              </a:rPr>
              <a:t>/</a:t>
            </a:r>
            <a:r>
              <a:rPr lang="ko-KR" altLang="en-US" sz="1100" b="0" dirty="0">
                <a:solidFill>
                  <a:schemeClr val="tx1"/>
                </a:solidFill>
              </a:rPr>
              <a:t>날짜 지정</a:t>
            </a:r>
            <a:br>
              <a:rPr lang="en-US" altLang="ko-KR" sz="1100" b="0" dirty="0">
                <a:solidFill>
                  <a:schemeClr val="tx1"/>
                </a:solidFill>
              </a:rPr>
            </a:b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요일을 잘못 선택할 경우</a:t>
            </a:r>
            <a:r>
              <a:rPr lang="en-US" altLang="ko-KR" sz="1100" b="0" dirty="0">
                <a:solidFill>
                  <a:schemeClr val="tx1"/>
                </a:solidFill>
              </a:rPr>
              <a:t>, 1365 </a:t>
            </a:r>
            <a:r>
              <a:rPr lang="ko-KR" altLang="en-US" sz="1100" b="0" dirty="0" err="1">
                <a:solidFill>
                  <a:schemeClr val="tx1"/>
                </a:solidFill>
              </a:rPr>
              <a:t>자원봉사포털에</a:t>
            </a:r>
            <a:r>
              <a:rPr lang="ko-KR" altLang="en-US" sz="1100" b="0" dirty="0">
                <a:solidFill>
                  <a:schemeClr val="tx1"/>
                </a:solidFill>
              </a:rPr>
              <a:t> 검색되지 않음</a:t>
            </a:r>
            <a:r>
              <a:rPr lang="en-US" altLang="ko-KR" sz="1100" b="0" dirty="0">
                <a:solidFill>
                  <a:schemeClr val="tx1"/>
                </a:solidFill>
              </a:rPr>
              <a:t>)</a:t>
            </a: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파일 첨부기능</a:t>
            </a:r>
            <a:endParaRPr lang="en-US" altLang="ko-KR" sz="11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봉사자 유형 </a:t>
            </a:r>
            <a:r>
              <a:rPr lang="en-US" altLang="ko-KR" sz="1100" b="0" dirty="0">
                <a:solidFill>
                  <a:schemeClr val="tx1"/>
                </a:solidFill>
              </a:rPr>
              <a:t>:  </a:t>
            </a:r>
            <a:r>
              <a:rPr lang="ko-KR" altLang="en-US" sz="1100" b="0" dirty="0">
                <a:solidFill>
                  <a:schemeClr val="tx1"/>
                </a:solidFill>
              </a:rPr>
              <a:t>성인</a:t>
            </a:r>
            <a:r>
              <a:rPr lang="en-US" altLang="ko-KR" sz="1100" b="0" dirty="0">
                <a:solidFill>
                  <a:schemeClr val="tx1"/>
                </a:solidFill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</a:rPr>
              <a:t>청소년 선택 시 </a:t>
            </a:r>
            <a:r>
              <a:rPr lang="en-US" altLang="ko-KR" sz="1100" b="0" dirty="0">
                <a:solidFill>
                  <a:schemeClr val="tx1"/>
                </a:solidFill>
              </a:rPr>
              <a:t>1365</a:t>
            </a:r>
            <a:r>
              <a:rPr lang="ko-KR" altLang="en-US" sz="1100" b="0" dirty="0">
                <a:solidFill>
                  <a:schemeClr val="tx1"/>
                </a:solidFill>
              </a:rPr>
              <a:t>포털 홈페이지의 개인참여 메뉴로</a:t>
            </a:r>
            <a:r>
              <a:rPr lang="en-US" altLang="ko-KR" sz="1100" b="0" dirty="0">
                <a:solidFill>
                  <a:schemeClr val="tx1"/>
                </a:solidFill>
              </a:rPr>
              <a:t>, </a:t>
            </a:r>
            <a:br>
              <a:rPr lang="en-US" altLang="ko-KR" sz="1100" b="0" dirty="0">
                <a:solidFill>
                  <a:schemeClr val="tx1"/>
                </a:solidFill>
              </a:rPr>
            </a:br>
            <a:r>
              <a:rPr lang="en-US" altLang="ko-KR" sz="1100" b="0" dirty="0">
                <a:solidFill>
                  <a:schemeClr val="tx1"/>
                </a:solidFill>
              </a:rPr>
              <a:t>                  </a:t>
            </a:r>
            <a:r>
              <a:rPr lang="ko-KR" altLang="en-US" sz="1100" b="0" dirty="0">
                <a:solidFill>
                  <a:schemeClr val="tx1"/>
                </a:solidFill>
              </a:rPr>
              <a:t>기업 선택 시 기업참여 메뉴로 게시됨 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모두 체크 시 두 메뉴에 모두 게시</a:t>
            </a:r>
            <a:r>
              <a:rPr lang="en-US" altLang="ko-KR" sz="1100" b="0" dirty="0">
                <a:solidFill>
                  <a:schemeClr val="tx1"/>
                </a:solidFill>
              </a:rPr>
              <a:t>)</a:t>
            </a: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100" b="0" dirty="0">
                <a:solidFill>
                  <a:schemeClr val="tx1"/>
                </a:solidFill>
              </a:rPr>
              <a:t>1365 </a:t>
            </a:r>
            <a:r>
              <a:rPr lang="ko-KR" altLang="en-US" sz="1100" b="0" dirty="0" err="1">
                <a:solidFill>
                  <a:schemeClr val="tx1"/>
                </a:solidFill>
              </a:rPr>
              <a:t>자원봉사포털</a:t>
            </a:r>
            <a:r>
              <a:rPr lang="ko-KR" altLang="en-US" sz="1100" b="0" dirty="0">
                <a:solidFill>
                  <a:schemeClr val="tx1"/>
                </a:solidFill>
              </a:rPr>
              <a:t> 상세 정보 하단의 담당자 정보에 노출될 담당자명과 기관명</a:t>
            </a:r>
            <a:r>
              <a:rPr lang="en-US" altLang="ko-KR" sz="1100" b="0" dirty="0">
                <a:solidFill>
                  <a:schemeClr val="tx1"/>
                </a:solidFill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</a:rPr>
              <a:t>기관 </a:t>
            </a:r>
            <a:br>
              <a:rPr lang="en-US" altLang="ko-KR" sz="1100" b="0" dirty="0">
                <a:solidFill>
                  <a:schemeClr val="tx1"/>
                </a:solidFill>
              </a:rPr>
            </a:br>
            <a:r>
              <a:rPr lang="ko-KR" altLang="en-US" sz="1100" b="0" dirty="0">
                <a:solidFill>
                  <a:schemeClr val="tx1"/>
                </a:solidFill>
              </a:rPr>
              <a:t>연락처</a:t>
            </a:r>
            <a:r>
              <a:rPr lang="en-US" altLang="ko-KR" sz="1100" b="0" dirty="0">
                <a:solidFill>
                  <a:schemeClr val="tx1"/>
                </a:solidFill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</a:rPr>
              <a:t>기관 </a:t>
            </a:r>
            <a:r>
              <a:rPr lang="en-US" altLang="ko-KR" sz="1100" b="0" dirty="0">
                <a:solidFill>
                  <a:schemeClr val="tx1"/>
                </a:solidFill>
              </a:rPr>
              <a:t>FAX</a:t>
            </a:r>
            <a:r>
              <a:rPr lang="ko-KR" altLang="en-US" sz="1100" b="0" dirty="0">
                <a:solidFill>
                  <a:schemeClr val="tx1"/>
                </a:solidFill>
              </a:rPr>
              <a:t>번호 기입</a:t>
            </a:r>
            <a:br>
              <a:rPr lang="en-US" altLang="ko-KR" sz="1100" b="0" dirty="0">
                <a:solidFill>
                  <a:schemeClr val="tx1"/>
                </a:solidFill>
              </a:rPr>
            </a:br>
            <a:r>
              <a:rPr lang="en-US" altLang="ko-KR" sz="1100" b="0" dirty="0">
                <a:solidFill>
                  <a:schemeClr val="tx1"/>
                </a:solidFill>
              </a:rPr>
              <a:t>- </a:t>
            </a:r>
            <a:r>
              <a:rPr lang="ko-KR" altLang="en-US" sz="1100" b="0" dirty="0">
                <a:solidFill>
                  <a:schemeClr val="tx1"/>
                </a:solidFill>
              </a:rPr>
              <a:t>본인 선택 </a:t>
            </a:r>
            <a:r>
              <a:rPr lang="en-US" altLang="ko-KR" sz="1100" b="0" dirty="0">
                <a:solidFill>
                  <a:schemeClr val="tx1"/>
                </a:solidFill>
              </a:rPr>
              <a:t>:</a:t>
            </a:r>
            <a:r>
              <a:rPr lang="ko-KR" altLang="en-US" sz="1100" b="0" dirty="0">
                <a:solidFill>
                  <a:schemeClr val="tx1"/>
                </a:solidFill>
              </a:rPr>
              <a:t> 로그인한 관리자정보로 자동 입력</a:t>
            </a:r>
            <a:br>
              <a:rPr lang="en-US" altLang="ko-KR" sz="1100" b="0" dirty="0">
                <a:solidFill>
                  <a:schemeClr val="tx1"/>
                </a:solidFill>
              </a:rPr>
            </a:br>
            <a:r>
              <a:rPr lang="en-US" altLang="ko-KR" sz="1100" b="0" dirty="0">
                <a:solidFill>
                  <a:schemeClr val="tx1"/>
                </a:solidFill>
              </a:rPr>
              <a:t>- </a:t>
            </a:r>
            <a:r>
              <a:rPr lang="ko-KR" altLang="en-US" sz="1100" b="0" dirty="0">
                <a:solidFill>
                  <a:schemeClr val="tx1"/>
                </a:solidFill>
              </a:rPr>
              <a:t>타인 선택 </a:t>
            </a:r>
            <a:r>
              <a:rPr lang="en-US" altLang="ko-KR" sz="1100" b="0" dirty="0">
                <a:solidFill>
                  <a:schemeClr val="tx1"/>
                </a:solidFill>
              </a:rPr>
              <a:t>: </a:t>
            </a:r>
            <a:r>
              <a:rPr lang="ko-KR" altLang="en-US" sz="1100" b="0" dirty="0">
                <a:solidFill>
                  <a:schemeClr val="tx1"/>
                </a:solidFill>
              </a:rPr>
              <a:t> 다른 담당자정보로 수정 가능</a:t>
            </a:r>
            <a:endParaRPr lang="en-US" altLang="ko-KR" sz="11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특이사항 항목명을 관리자메모로 변경 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입력한 내용은 </a:t>
            </a:r>
            <a:r>
              <a:rPr lang="ko-KR" altLang="en-US" sz="1100" b="0" dirty="0" err="1">
                <a:solidFill>
                  <a:schemeClr val="tx1"/>
                </a:solidFill>
              </a:rPr>
              <a:t>포털에</a:t>
            </a:r>
            <a:r>
              <a:rPr lang="ko-KR" altLang="en-US" sz="1100" b="0" dirty="0">
                <a:solidFill>
                  <a:schemeClr val="tx1"/>
                </a:solidFill>
              </a:rPr>
              <a:t> 게시되지 않음</a:t>
            </a:r>
            <a:r>
              <a:rPr lang="en-US" altLang="ko-KR" sz="1100" b="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신규활동 등록화면</a:t>
            </a:r>
          </a:p>
        </p:txBody>
      </p:sp>
      <p:sp>
        <p:nvSpPr>
          <p:cNvPr id="35" name="모서리가 둥근 직사각형 34"/>
          <p:cNvSpPr>
            <a:spLocks noChangeAspect="1"/>
          </p:cNvSpPr>
          <p:nvPr/>
        </p:nvSpPr>
        <p:spPr>
          <a:xfrm>
            <a:off x="3454075" y="141844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6" name="Shape 19"/>
          <p:cNvCxnSpPr>
            <a:cxnSpLocks/>
            <a:stCxn id="35" idx="1"/>
            <a:endCxn id="37" idx="0"/>
          </p:cNvCxnSpPr>
          <p:nvPr/>
        </p:nvCxnSpPr>
        <p:spPr>
          <a:xfrm rot="10800000" flipV="1">
            <a:off x="2596819" y="1544440"/>
            <a:ext cx="857256" cy="159752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1882439" y="1704192"/>
            <a:ext cx="142876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>
            <a:spLocks noChangeAspect="1"/>
          </p:cNvSpPr>
          <p:nvPr/>
        </p:nvSpPr>
        <p:spPr>
          <a:xfrm>
            <a:off x="1358387" y="139603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9" name="Shape 19"/>
          <p:cNvCxnSpPr>
            <a:cxnSpLocks/>
            <a:stCxn id="38" idx="1"/>
            <a:endCxn id="40" idx="0"/>
          </p:cNvCxnSpPr>
          <p:nvPr/>
        </p:nvCxnSpPr>
        <p:spPr>
          <a:xfrm rot="10800000" flipV="1">
            <a:off x="960967" y="1522032"/>
            <a:ext cx="397420" cy="38234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368577" y="1904382"/>
            <a:ext cx="1184780" cy="15688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>
            <a:spLocks noChangeAspect="1"/>
          </p:cNvSpPr>
          <p:nvPr/>
        </p:nvSpPr>
        <p:spPr>
          <a:xfrm>
            <a:off x="3407072" y="301635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2" name="Shape 19"/>
          <p:cNvCxnSpPr>
            <a:stCxn id="41" idx="1"/>
            <a:endCxn id="43" idx="3"/>
          </p:cNvCxnSpPr>
          <p:nvPr/>
        </p:nvCxnSpPr>
        <p:spPr>
          <a:xfrm rot="10800000">
            <a:off x="3011782" y="3073088"/>
            <a:ext cx="395290" cy="69264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68576" y="2796861"/>
            <a:ext cx="2643206" cy="55245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>
            <a:spLocks noChangeAspect="1"/>
          </p:cNvSpPr>
          <p:nvPr/>
        </p:nvSpPr>
        <p:spPr>
          <a:xfrm>
            <a:off x="1725108" y="246226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5" name="Shape 19"/>
          <p:cNvCxnSpPr>
            <a:cxnSpLocks/>
          </p:cNvCxnSpPr>
          <p:nvPr/>
        </p:nvCxnSpPr>
        <p:spPr>
          <a:xfrm rot="10800000">
            <a:off x="1568888" y="2488927"/>
            <a:ext cx="171752" cy="22696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368576" y="2487122"/>
            <a:ext cx="1184780" cy="15688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68576" y="4331951"/>
            <a:ext cx="1285884" cy="17682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직사각형 47"/>
          <p:cNvSpPr>
            <a:spLocks noChangeAspect="1"/>
          </p:cNvSpPr>
          <p:nvPr/>
        </p:nvSpPr>
        <p:spPr>
          <a:xfrm>
            <a:off x="1543108" y="420853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68575" y="4987493"/>
            <a:ext cx="6074911" cy="60107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24DFB79-213A-4EE1-8CCF-6E71CCBC0DC6}"/>
              </a:ext>
            </a:extLst>
          </p:cNvPr>
          <p:cNvSpPr/>
          <p:nvPr/>
        </p:nvSpPr>
        <p:spPr>
          <a:xfrm>
            <a:off x="368575" y="4652463"/>
            <a:ext cx="3165315" cy="31262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47">
            <a:extLst>
              <a:ext uri="{FF2B5EF4-FFF2-40B4-BE49-F238E27FC236}">
                <a16:creationId xmlns:a16="http://schemas.microsoft.com/office/drawing/2014/main" id="{114B548F-817A-4FB0-96E6-4BD5E304EF36}"/>
              </a:ext>
            </a:extLst>
          </p:cNvPr>
          <p:cNvSpPr>
            <a:spLocks noChangeAspect="1"/>
          </p:cNvSpPr>
          <p:nvPr/>
        </p:nvSpPr>
        <p:spPr>
          <a:xfrm>
            <a:off x="3534186" y="468803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모서리가 둥근 직사각형 47">
            <a:extLst>
              <a:ext uri="{FF2B5EF4-FFF2-40B4-BE49-F238E27FC236}">
                <a16:creationId xmlns:a16="http://schemas.microsoft.com/office/drawing/2014/main" id="{D552CA70-A6F6-441C-8142-CD7CAE9F423A}"/>
              </a:ext>
            </a:extLst>
          </p:cNvPr>
          <p:cNvSpPr>
            <a:spLocks noChangeAspect="1"/>
          </p:cNvSpPr>
          <p:nvPr/>
        </p:nvSpPr>
        <p:spPr>
          <a:xfrm>
            <a:off x="6189258" y="4737004"/>
            <a:ext cx="254228" cy="250489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B767E22-E832-45AF-B7DC-D81C85F4E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946" y="5484246"/>
            <a:ext cx="2117532" cy="24622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376440"/>
            <a:ext cx="6278924" cy="3854053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6-1-3.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 화면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(QR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114" y="5343434"/>
            <a:ext cx="6295444" cy="421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등록요청 자원봉사 활동의 경우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 버튼 클릭 시 등록한 자원봉사 활동 정보 수정페이지로 이동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</a:rPr>
              <a:t>승인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반려 버튼을 클릭하여 신청한 반복활동 승인</a:t>
            </a:r>
            <a:r>
              <a:rPr lang="en-US" altLang="ko-KR" sz="1200" b="0" dirty="0">
                <a:solidFill>
                  <a:schemeClr val="tx1"/>
                </a:solidFill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</a:rPr>
              <a:t>반려 처리</a:t>
            </a:r>
            <a:r>
              <a:rPr lang="en-US" altLang="ko-KR" sz="1200" b="0" dirty="0">
                <a:solidFill>
                  <a:schemeClr val="tx1"/>
                </a:solidFill>
              </a:rPr>
              <a:t> (</a:t>
            </a:r>
            <a:r>
              <a:rPr lang="ko-KR" altLang="en-US" sz="1200" b="0" dirty="0">
                <a:solidFill>
                  <a:schemeClr val="tx1"/>
                </a:solidFill>
              </a:rPr>
              <a:t>반려사유 입력 필수</a:t>
            </a:r>
            <a:r>
              <a:rPr lang="en-US" altLang="ko-KR" sz="1200" b="0" dirty="0">
                <a:solidFill>
                  <a:schemeClr val="tx1"/>
                </a:solidFill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승인된 자원봉사 활동의 경우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</a:rPr>
              <a:t>자원봉사활동후기 </a:t>
            </a:r>
            <a:r>
              <a:rPr lang="en-US" altLang="ko-KR" sz="1200" b="0" dirty="0">
                <a:solidFill>
                  <a:schemeClr val="tx1"/>
                </a:solidFill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</a:rPr>
              <a:t>봉사자들이 작성한 활동 후기를 확인할 수 있습니다</a:t>
            </a:r>
            <a:r>
              <a:rPr lang="en-US" altLang="ko-KR" sz="1200" b="0" dirty="0">
                <a:solidFill>
                  <a:schemeClr val="tx1"/>
                </a:solidFill>
              </a:rPr>
              <a:t>.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클릭 시 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페이지로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등록한 자원봉사 활동 정보 수정페이지로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수정가능 항목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활동제목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마감일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모집마감일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모집인원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봉사자 유형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봉사대상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담당자명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기관주소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기관연락처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FAX,1365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포탈 공개여부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오타 등의 수정만 권고하며 봉사내용이나 제목이 바뀔 시 신청한 자원봉사자에게 수정</a:t>
            </a:r>
            <a:b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사항을 안내함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필수사항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확인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일감 생성 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자동생성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시간인증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오프라인만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반복일감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미생성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인쇄 및 다운로드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팝업 창에서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코드를 다운받을 수 있으며 인쇄버튼을 눌러 인쇄를 할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8574" y="5230493"/>
            <a:ext cx="1262842" cy="20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모서리가 둥근 직사각형 25"/>
          <p:cNvSpPr>
            <a:spLocks noChangeAspect="1"/>
          </p:cNvSpPr>
          <p:nvPr/>
        </p:nvSpPr>
        <p:spPr>
          <a:xfrm>
            <a:off x="4748694" y="496284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7" name="Shape 19"/>
          <p:cNvCxnSpPr>
            <a:stCxn id="26" idx="2"/>
            <a:endCxn id="28" idx="1"/>
          </p:cNvCxnSpPr>
          <p:nvPr/>
        </p:nvCxnSpPr>
        <p:spPr>
          <a:xfrm rot="16200000" flipH="1">
            <a:off x="4967834" y="5122815"/>
            <a:ext cx="131384" cy="31543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5191245" y="5229544"/>
            <a:ext cx="1383313" cy="23336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401252" y="5486272"/>
            <a:ext cx="2179222" cy="2303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>
            <a:spLocks noChangeAspect="1"/>
          </p:cNvSpPr>
          <p:nvPr/>
        </p:nvSpPr>
        <p:spPr>
          <a:xfrm>
            <a:off x="3789834" y="540054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1" name="Shape 19"/>
          <p:cNvCxnSpPr>
            <a:cxnSpLocks/>
            <a:stCxn id="30" idx="3"/>
            <a:endCxn id="29" idx="1"/>
          </p:cNvCxnSpPr>
          <p:nvPr/>
        </p:nvCxnSpPr>
        <p:spPr>
          <a:xfrm>
            <a:off x="4044062" y="5526546"/>
            <a:ext cx="357190" cy="74921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18"/>
          <p:cNvSpPr>
            <a:spLocks noChangeAspect="1"/>
          </p:cNvSpPr>
          <p:nvPr/>
        </p:nvSpPr>
        <p:spPr>
          <a:xfrm>
            <a:off x="5464426" y="207165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0" name="Shape 19"/>
          <p:cNvCxnSpPr/>
          <p:nvPr/>
        </p:nvCxnSpPr>
        <p:spPr>
          <a:xfrm rot="10800000" flipV="1">
            <a:off x="4706119" y="2201983"/>
            <a:ext cx="751885" cy="147748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4113130" y="2213858"/>
            <a:ext cx="578630" cy="21697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23" y="2430831"/>
            <a:ext cx="3219735" cy="2532011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모서리가 둥근 직사각형 24"/>
          <p:cNvSpPr>
            <a:spLocks noChangeAspect="1"/>
          </p:cNvSpPr>
          <p:nvPr/>
        </p:nvSpPr>
        <p:spPr>
          <a:xfrm>
            <a:off x="4147505" y="442715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2" name="Shape 19"/>
          <p:cNvCxnSpPr>
            <a:stCxn id="25" idx="2"/>
            <a:endCxn id="33" idx="1"/>
          </p:cNvCxnSpPr>
          <p:nvPr/>
        </p:nvCxnSpPr>
        <p:spPr>
          <a:xfrm rot="16200000" flipH="1">
            <a:off x="4357479" y="4596291"/>
            <a:ext cx="137843" cy="303562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4578181" y="4693853"/>
            <a:ext cx="741965" cy="24628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309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6892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신청자목록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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봉사배치 화면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33374" y="1273427"/>
            <a:ext cx="6192839" cy="393426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한 화면에서 신청자 목록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봉사배치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실적등록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실적승인을 처리 할 수 있도록 기능 통합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812" y="7042800"/>
            <a:ext cx="6287253" cy="248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신청자 목록 영역 </a:t>
            </a:r>
            <a:r>
              <a:rPr lang="en-US" altLang="ko-KR" sz="1200" b="0" dirty="0">
                <a:solidFill>
                  <a:schemeClr val="tx1"/>
                </a:solidFill>
              </a:rPr>
              <a:t>: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1365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포털을 통해 자원봉사 신청을 한 신청자들과 목록 하단의 신청자 추가를 통해 추가 등록한 신청자 목록이 보여지는 영역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목록 좌측의 체크박스 선택 후 반려버튼 클릭 시  반려여부 확인 후 반려처리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목록에서 삭제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버튼 클릭 시 신청자 목록 엑셀파일로 다운로드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추가 버튼 클릭 시 새 창으로 신청자를 추가할 수 있는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팝업창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호출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(6-1-5.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활동관리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배치자 추가 팝업 참고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목록의 좌측 체크박스 선택 후 봉사배치 버튼을 클릭하면 선택한 신청자들이 하단 봉사배치 영역으로 이동됨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334786" y="1766696"/>
            <a:ext cx="6177600" cy="5249392"/>
            <a:chOff x="334786" y="1766696"/>
            <a:chExt cx="6177600" cy="5249392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4786" y="1766696"/>
              <a:ext cx="6177600" cy="5249392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ffectLst/>
          </p:spPr>
        </p:pic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6894" y="2589196"/>
              <a:ext cx="1116000" cy="1984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</p:grpSp>
      <p:sp>
        <p:nvSpPr>
          <p:cNvPr id="28" name="모서리가 둥근 직사각형 27"/>
          <p:cNvSpPr>
            <a:spLocks noChangeAspect="1"/>
          </p:cNvSpPr>
          <p:nvPr/>
        </p:nvSpPr>
        <p:spPr>
          <a:xfrm>
            <a:off x="5890210" y="247077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9" name="Shape 19"/>
          <p:cNvCxnSpPr>
            <a:stCxn id="28" idx="1"/>
          </p:cNvCxnSpPr>
          <p:nvPr/>
        </p:nvCxnSpPr>
        <p:spPr>
          <a:xfrm rot="10800000" flipV="1">
            <a:off x="5572934" y="2596771"/>
            <a:ext cx="317276" cy="21308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450914" y="2852892"/>
            <a:ext cx="5979276" cy="217154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>
            <a:spLocks noChangeAspect="1"/>
          </p:cNvSpPr>
          <p:nvPr/>
        </p:nvSpPr>
        <p:spPr>
          <a:xfrm>
            <a:off x="4175698" y="509587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2" name="Shape 19"/>
          <p:cNvCxnSpPr>
            <a:stCxn id="31" idx="3"/>
            <a:endCxn id="33" idx="1"/>
          </p:cNvCxnSpPr>
          <p:nvPr/>
        </p:nvCxnSpPr>
        <p:spPr>
          <a:xfrm flipV="1">
            <a:off x="4429926" y="5167790"/>
            <a:ext cx="349570" cy="54086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4779496" y="5060633"/>
            <a:ext cx="571504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375765" y="5060633"/>
            <a:ext cx="468000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>
            <a:spLocks noChangeAspect="1"/>
          </p:cNvSpPr>
          <p:nvPr/>
        </p:nvSpPr>
        <p:spPr>
          <a:xfrm>
            <a:off x="5032954" y="470862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8" name="Shape 19"/>
          <p:cNvCxnSpPr>
            <a:stCxn id="37" idx="3"/>
            <a:endCxn id="36" idx="0"/>
          </p:cNvCxnSpPr>
          <p:nvPr/>
        </p:nvCxnSpPr>
        <p:spPr>
          <a:xfrm>
            <a:off x="5287182" y="4834620"/>
            <a:ext cx="322583" cy="226013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5866306" y="5065396"/>
            <a:ext cx="468000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>
            <a:spLocks noChangeAspect="1"/>
          </p:cNvSpPr>
          <p:nvPr/>
        </p:nvSpPr>
        <p:spPr>
          <a:xfrm>
            <a:off x="6255020" y="485911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3" name="Shape 19"/>
          <p:cNvCxnSpPr>
            <a:stCxn id="41" idx="2"/>
          </p:cNvCxnSpPr>
          <p:nvPr/>
        </p:nvCxnSpPr>
        <p:spPr>
          <a:xfrm rot="5400000">
            <a:off x="4706210" y="4487598"/>
            <a:ext cx="601984" cy="2186208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429398" y="5953132"/>
            <a:ext cx="5929354" cy="102853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404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6892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봉사배치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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실적등록 화면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960" y="1346537"/>
            <a:ext cx="6177600" cy="5710438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3" name="모서리가 둥근 직사각형 12"/>
          <p:cNvSpPr>
            <a:spLocks noChangeAspect="1"/>
          </p:cNvSpPr>
          <p:nvPr/>
        </p:nvSpPr>
        <p:spPr>
          <a:xfrm>
            <a:off x="5247268" y="120858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4" name="Shape 19"/>
          <p:cNvCxnSpPr>
            <a:stCxn id="13" idx="1"/>
          </p:cNvCxnSpPr>
          <p:nvPr/>
        </p:nvCxnSpPr>
        <p:spPr>
          <a:xfrm rot="10800000" flipV="1">
            <a:off x="4929992" y="1334583"/>
            <a:ext cx="317276" cy="21308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379476" y="1494335"/>
            <a:ext cx="6193590" cy="2014721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77010" y="5923492"/>
            <a:ext cx="6124618" cy="114300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57960" y="7176772"/>
            <a:ext cx="6143668" cy="228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</a:rPr>
              <a:t>봉사배치 영역 </a:t>
            </a:r>
            <a:r>
              <a:rPr lang="en-US" altLang="ko-KR" sz="1100" b="0" dirty="0">
                <a:solidFill>
                  <a:schemeClr val="tx1"/>
                </a:solidFill>
              </a:rPr>
              <a:t>:</a:t>
            </a:r>
            <a:r>
              <a:rPr lang="en-US" altLang="ko-KR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신청자 중 배치자로 선택된 봉사자와 하단의 배치자 추가를 통해 봉사 배치된  봉사자 목록</a:t>
            </a:r>
            <a:endParaRPr lang="en-US" altLang="ko-KR" sz="11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 버튼 클릭 시 신청자 목록 엑셀파일로 다운로드</a:t>
            </a:r>
            <a:endParaRPr lang="en-US" altLang="ko-KR" sz="11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배치자 추가 버튼 클릭 시 새 창으로 신청자를 추가할 수 있는 팝업창 호출</a:t>
            </a:r>
            <a:endParaRPr lang="en-US" altLang="ko-KR" sz="11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목록에서 배치자 선택 후 배치취소 버튼 클릭 시 배치취소 여부 확인 후 이전단계인 신청자 목록 화면으로 이동함</a:t>
            </a:r>
            <a:endParaRPr lang="en-US" altLang="ko-KR" sz="11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 된 모든 봉사자들을 봉사 신청 상태로 일괄 변경한다</a:t>
            </a:r>
            <a:r>
              <a:rPr lang="en-US" altLang="ko-KR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2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1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배치자</a:t>
            </a: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목록에서 봉사자를 선택 후 봉사시작시간</a:t>
            </a:r>
            <a:r>
              <a:rPr lang="en-US" altLang="ko-KR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인정시간</a:t>
            </a:r>
            <a:r>
              <a:rPr lang="en-US" altLang="ko-KR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봉사내용을 입력하고 실적등록 버튼 클릭 시 하단 실적등록 신청목록으로 이동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953506" y="4851922"/>
            <a:ext cx="548122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B46856-845A-4112-9CC4-9715FF67A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914" y="3627216"/>
            <a:ext cx="1973475" cy="178361"/>
          </a:xfrm>
          <a:prstGeom prst="rect">
            <a:avLst/>
          </a:prstGeom>
        </p:spPr>
      </p:pic>
      <p:sp>
        <p:nvSpPr>
          <p:cNvPr id="41" name="모서리가 둥근 직사각형 40"/>
          <p:cNvSpPr>
            <a:spLocks noChangeAspect="1"/>
          </p:cNvSpPr>
          <p:nvPr/>
        </p:nvSpPr>
        <p:spPr>
          <a:xfrm>
            <a:off x="5787248" y="470904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2" name="Shape 19"/>
          <p:cNvCxnSpPr>
            <a:stCxn id="40" idx="2"/>
            <a:endCxn id="32" idx="0"/>
          </p:cNvCxnSpPr>
          <p:nvPr/>
        </p:nvCxnSpPr>
        <p:spPr>
          <a:xfrm rot="5400000">
            <a:off x="4404815" y="4100740"/>
            <a:ext cx="857256" cy="2788248"/>
          </a:xfrm>
          <a:prstGeom prst="bentConnector3">
            <a:avLst>
              <a:gd name="adj1" fmla="val 34445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644240" y="9167842"/>
            <a:ext cx="2000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>
                <a:solidFill>
                  <a:srgbClr val="FF0000"/>
                </a:solidFill>
              </a:rPr>
              <a:t>다음페이지에 계속 ▼</a:t>
            </a:r>
          </a:p>
        </p:txBody>
      </p:sp>
      <p:sp>
        <p:nvSpPr>
          <p:cNvPr id="17" name="모서리가 둥근 직사각형 16"/>
          <p:cNvSpPr>
            <a:spLocks noChangeAspect="1"/>
          </p:cNvSpPr>
          <p:nvPr/>
        </p:nvSpPr>
        <p:spPr>
          <a:xfrm>
            <a:off x="3654244" y="376912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8" name="Shape 19"/>
          <p:cNvCxnSpPr>
            <a:cxnSpLocks/>
            <a:stCxn id="17" idx="3"/>
            <a:endCxn id="20" idx="1"/>
          </p:cNvCxnSpPr>
          <p:nvPr/>
        </p:nvCxnSpPr>
        <p:spPr>
          <a:xfrm flipV="1">
            <a:off x="3908472" y="3715818"/>
            <a:ext cx="644967" cy="179306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4553439" y="3626637"/>
            <a:ext cx="318037" cy="17836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879907" y="3635780"/>
            <a:ext cx="528152" cy="16979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>
            <a:spLocks noChangeAspect="1"/>
          </p:cNvSpPr>
          <p:nvPr/>
        </p:nvSpPr>
        <p:spPr>
          <a:xfrm>
            <a:off x="5253950" y="327556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6" name="Shape 19"/>
          <p:cNvCxnSpPr>
            <a:cxnSpLocks/>
            <a:stCxn id="35" idx="1"/>
            <a:endCxn id="34" idx="0"/>
          </p:cNvCxnSpPr>
          <p:nvPr/>
        </p:nvCxnSpPr>
        <p:spPr>
          <a:xfrm rot="10800000" flipV="1">
            <a:off x="5143984" y="3401560"/>
            <a:ext cx="109967" cy="23421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5419897" y="3625531"/>
            <a:ext cx="543134" cy="18247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>
            <a:spLocks noChangeAspect="1"/>
          </p:cNvSpPr>
          <p:nvPr/>
        </p:nvSpPr>
        <p:spPr>
          <a:xfrm>
            <a:off x="5371910" y="385072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7" name="Shape 19">
            <a:extLst>
              <a:ext uri="{FF2B5EF4-FFF2-40B4-BE49-F238E27FC236}">
                <a16:creationId xmlns:a16="http://schemas.microsoft.com/office/drawing/2014/main" id="{6118FB9A-8F0C-4B8D-BFF1-11AE2A232316}"/>
              </a:ext>
            </a:extLst>
          </p:cNvPr>
          <p:cNvCxnSpPr>
            <a:cxnSpLocks/>
            <a:stCxn id="39" idx="3"/>
            <a:endCxn id="38" idx="2"/>
          </p:cNvCxnSpPr>
          <p:nvPr/>
        </p:nvCxnSpPr>
        <p:spPr>
          <a:xfrm flipV="1">
            <a:off x="5626138" y="3808007"/>
            <a:ext cx="65326" cy="168716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0">
            <a:extLst>
              <a:ext uri="{FF2B5EF4-FFF2-40B4-BE49-F238E27FC236}">
                <a16:creationId xmlns:a16="http://schemas.microsoft.com/office/drawing/2014/main" id="{E4962367-BB42-424B-B6E0-DB2ABFECF97F}"/>
              </a:ext>
            </a:extLst>
          </p:cNvPr>
          <p:cNvSpPr>
            <a:spLocks noChangeAspect="1"/>
          </p:cNvSpPr>
          <p:nvPr/>
        </p:nvSpPr>
        <p:spPr>
          <a:xfrm>
            <a:off x="6282211" y="385072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205ED01-EB3B-46BE-A69B-7DB8B7D6124A}"/>
              </a:ext>
            </a:extLst>
          </p:cNvPr>
          <p:cNvSpPr/>
          <p:nvPr/>
        </p:nvSpPr>
        <p:spPr>
          <a:xfrm>
            <a:off x="5963031" y="3625531"/>
            <a:ext cx="543134" cy="18247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Shape 19">
            <a:extLst>
              <a:ext uri="{FF2B5EF4-FFF2-40B4-BE49-F238E27FC236}">
                <a16:creationId xmlns:a16="http://schemas.microsoft.com/office/drawing/2014/main" id="{E3393D92-E47A-45B0-A59F-AE35F836018E}"/>
              </a:ext>
            </a:extLst>
          </p:cNvPr>
          <p:cNvCxnSpPr>
            <a:cxnSpLocks/>
            <a:stCxn id="43" idx="1"/>
            <a:endCxn id="44" idx="2"/>
          </p:cNvCxnSpPr>
          <p:nvPr/>
        </p:nvCxnSpPr>
        <p:spPr>
          <a:xfrm rot="10800000">
            <a:off x="6234599" y="3808007"/>
            <a:ext cx="47613" cy="168716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940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BB97983-9172-4084-8D61-417F08F69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361190"/>
            <a:ext cx="6278924" cy="4297278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6892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실적승인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반려 화면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7960" y="5858672"/>
            <a:ext cx="6143668" cy="1180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실적등록 영역 </a:t>
            </a:r>
            <a:r>
              <a:rPr lang="en-US" altLang="ko-KR" sz="1200" b="0" dirty="0">
                <a:solidFill>
                  <a:schemeClr val="tx1"/>
                </a:solidFill>
              </a:rPr>
              <a:t>: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</a:rPr>
              <a:t>배치자 목록에서 실적등록 영역으로 이동한 봉사자 목록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실적을 등록 한 후에 시작시간과 봉사시간을 변경 가능 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실적등록 목록에서 체크박스 선택 후 삭제버튼 클릭 시 배치목록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봉사배치 상태</a:t>
            </a:r>
            <a:r>
              <a:rPr lang="en-US" altLang="ko-KR" sz="1200" b="0" dirty="0">
                <a:solidFill>
                  <a:schemeClr val="tx1"/>
                </a:solidFill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</a:rPr>
              <a:t>로 이동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승인여부 상태가 </a:t>
            </a:r>
            <a:r>
              <a:rPr lang="en-US" altLang="ko-KR" sz="1200" b="0" dirty="0">
                <a:solidFill>
                  <a:schemeClr val="tx1"/>
                </a:solidFill>
              </a:rPr>
              <a:t>‘</a:t>
            </a:r>
            <a:r>
              <a:rPr lang="ko-KR" altLang="en-US" sz="1200" b="0" dirty="0">
                <a:solidFill>
                  <a:schemeClr val="tx1"/>
                </a:solidFill>
              </a:rPr>
              <a:t>요청</a:t>
            </a:r>
            <a:r>
              <a:rPr lang="en-US" altLang="ko-KR" sz="1200" b="0" dirty="0">
                <a:solidFill>
                  <a:schemeClr val="tx1"/>
                </a:solidFill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</a:rPr>
              <a:t>인 경우만 가능</a:t>
            </a:r>
            <a:r>
              <a:rPr lang="en-US" altLang="ko-KR" sz="1200" b="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57960" y="1606899"/>
            <a:ext cx="6075674" cy="143765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094516" y="4382983"/>
            <a:ext cx="548122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>
            <a:spLocks noChangeAspect="1"/>
          </p:cNvSpPr>
          <p:nvPr/>
        </p:nvSpPr>
        <p:spPr>
          <a:xfrm>
            <a:off x="5808764" y="432764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모서리가 둥근 직사각형 28"/>
          <p:cNvSpPr>
            <a:spLocks noChangeAspect="1"/>
          </p:cNvSpPr>
          <p:nvPr/>
        </p:nvSpPr>
        <p:spPr>
          <a:xfrm>
            <a:off x="5247268" y="12805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0" name="Shape 19"/>
          <p:cNvCxnSpPr>
            <a:cxnSpLocks/>
          </p:cNvCxnSpPr>
          <p:nvPr/>
        </p:nvCxnSpPr>
        <p:spPr>
          <a:xfrm rot="10800000" flipV="1">
            <a:off x="4929992" y="1363487"/>
            <a:ext cx="317276" cy="21308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5862186" y="5419314"/>
            <a:ext cx="684000" cy="214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>
            <a:spLocks noChangeAspect="1"/>
          </p:cNvSpPr>
          <p:nvPr/>
        </p:nvSpPr>
        <p:spPr>
          <a:xfrm>
            <a:off x="5576434" y="536398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46F4D20-A441-44BF-AB95-94897BC238E4}"/>
              </a:ext>
            </a:extLst>
          </p:cNvPr>
          <p:cNvSpPr/>
          <p:nvPr/>
        </p:nvSpPr>
        <p:spPr>
          <a:xfrm>
            <a:off x="3970988" y="2601498"/>
            <a:ext cx="1946496" cy="216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24">
            <a:extLst>
              <a:ext uri="{FF2B5EF4-FFF2-40B4-BE49-F238E27FC236}">
                <a16:creationId xmlns:a16="http://schemas.microsoft.com/office/drawing/2014/main" id="{07374C31-BF9B-4FBD-A774-B20FF8FA5A32}"/>
              </a:ext>
            </a:extLst>
          </p:cNvPr>
          <p:cNvSpPr>
            <a:spLocks noChangeAspect="1"/>
          </p:cNvSpPr>
          <p:nvPr/>
        </p:nvSpPr>
        <p:spPr>
          <a:xfrm>
            <a:off x="5695846" y="2331736"/>
            <a:ext cx="254228" cy="278475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4529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16892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6-1-5.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활동관리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신청자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배치자 추가팝업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68BE65-18CE-4F9D-B6E7-10D31CCFAC19}"/>
              </a:ext>
            </a:extLst>
          </p:cNvPr>
          <p:cNvSpPr txBox="1"/>
          <p:nvPr/>
        </p:nvSpPr>
        <p:spPr>
          <a:xfrm>
            <a:off x="189434" y="8310586"/>
            <a:ext cx="6383632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 자원봉사 활동의 경우 신청자나 배치자 추가 시 활동일자 선택 하고 봉사자를 선택 할 수 있으며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기존의 신청자 복사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붙여넣기 기능이 제공됨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반복활동의 경우 배치자 목록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시 여러 날짜를 멀티로 지정해서 넣을 수 있으므로 별도의 복사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붙여넣기 기능은 필요 없음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B7FC9D0-7E76-4226-B21A-9AC0A5C84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352600"/>
            <a:ext cx="6278924" cy="3248748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D6B5AE-6DBB-44E8-9B8E-B455BF8D9D88}"/>
              </a:ext>
            </a:extLst>
          </p:cNvPr>
          <p:cNvSpPr txBox="1"/>
          <p:nvPr/>
        </p:nvSpPr>
        <p:spPr>
          <a:xfrm>
            <a:off x="1173796" y="1343209"/>
            <a:ext cx="12715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(</a:t>
            </a:r>
            <a:r>
              <a:rPr lang="ko-KR" altLang="en-US" sz="900" dirty="0"/>
              <a:t>일반 자원봉사 활동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18" name="모서리가 둥근 직사각형 23">
            <a:extLst>
              <a:ext uri="{FF2B5EF4-FFF2-40B4-BE49-F238E27FC236}">
                <a16:creationId xmlns:a16="http://schemas.microsoft.com/office/drawing/2014/main" id="{6F4D65F2-AC18-40BE-9352-587367A141B9}"/>
              </a:ext>
            </a:extLst>
          </p:cNvPr>
          <p:cNvSpPr>
            <a:spLocks noChangeAspect="1"/>
          </p:cNvSpPr>
          <p:nvPr/>
        </p:nvSpPr>
        <p:spPr>
          <a:xfrm>
            <a:off x="4402042" y="257673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66EAA28-1DCB-44F3-A3FC-6125ED33A50E}"/>
              </a:ext>
            </a:extLst>
          </p:cNvPr>
          <p:cNvSpPr/>
          <p:nvPr/>
        </p:nvSpPr>
        <p:spPr>
          <a:xfrm>
            <a:off x="4420150" y="2846032"/>
            <a:ext cx="2082238" cy="19119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79AD4087-C33D-43B1-8987-AD26A1BAB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2" y="4756236"/>
            <a:ext cx="6278924" cy="3509132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3C4AAE-A223-432A-92C6-A77E0D1A79EC}"/>
              </a:ext>
            </a:extLst>
          </p:cNvPr>
          <p:cNvSpPr txBox="1"/>
          <p:nvPr/>
        </p:nvSpPr>
        <p:spPr>
          <a:xfrm>
            <a:off x="1197762" y="4734970"/>
            <a:ext cx="12715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(</a:t>
            </a:r>
            <a:r>
              <a:rPr lang="ko-KR" altLang="en-US" sz="900" dirty="0"/>
              <a:t>반복 자원봉사 활동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23" name="모서리가 둥근 직사각형 45">
            <a:extLst>
              <a:ext uri="{FF2B5EF4-FFF2-40B4-BE49-F238E27FC236}">
                <a16:creationId xmlns:a16="http://schemas.microsoft.com/office/drawing/2014/main" id="{7D7DFC7C-178B-46AC-B8A1-F2383678F847}"/>
              </a:ext>
            </a:extLst>
          </p:cNvPr>
          <p:cNvSpPr>
            <a:spLocks noChangeAspect="1"/>
          </p:cNvSpPr>
          <p:nvPr/>
        </p:nvSpPr>
        <p:spPr>
          <a:xfrm>
            <a:off x="263162" y="448306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1353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B67A2CF-68F7-4747-B2FE-DFC0A3849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92" y="2512936"/>
            <a:ext cx="6151432" cy="75442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4142" y="73815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6-2-1.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반복활동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목록 화면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33374" y="1294692"/>
            <a:ext cx="6192839" cy="671517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신청자 목록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봉사배치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실적등록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실적승인을 한 화면에서 처리 할 수 있도록 기능 통합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일반 자원봉사 활동과 반복활동 관리메뉴 분리</a:t>
            </a:r>
            <a:endParaRPr lang="en-US" altLang="ko-KR" sz="1200" b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383" y="6352647"/>
            <a:ext cx="6199830" cy="2243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소속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수요처명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자원봉사 활동명 등 검색조건 입력 후 해당 센터 별 자원봉사 활동 조회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반복활동 목록 상단의 항목 타이틀 클릭 시 항목별 오름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내림차순 정렬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활동명을 클릭하여 자원봉사 반복활동 상세페이지로 이동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 추가버튼 클릭 시 신규 자원봉사 반복활동 등록페이지로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목록 좌측의 라디오버튼 선택 후 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버튼을 클릭 하여 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등록 페이지로 이동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승인된 자원봉사 활동만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1" name="모서리가 둥근 직사각형 10"/>
          <p:cNvSpPr>
            <a:spLocks noChangeAspect="1"/>
          </p:cNvSpPr>
          <p:nvPr/>
        </p:nvSpPr>
        <p:spPr>
          <a:xfrm>
            <a:off x="4929992" y="5895299"/>
            <a:ext cx="254228" cy="2520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 rotWithShape="1">
          <a:blip r:embed="rId3"/>
          <a:srcRect t="30706"/>
          <a:stretch/>
        </p:blipFill>
        <p:spPr bwMode="auto">
          <a:xfrm>
            <a:off x="357960" y="3309925"/>
            <a:ext cx="6157330" cy="287112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30" name="직사각형 29"/>
          <p:cNvSpPr/>
          <p:nvPr/>
        </p:nvSpPr>
        <p:spPr>
          <a:xfrm>
            <a:off x="381576" y="2432720"/>
            <a:ext cx="6072230" cy="90964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>
            <a:spLocks noChangeAspect="1"/>
          </p:cNvSpPr>
          <p:nvPr/>
        </p:nvSpPr>
        <p:spPr>
          <a:xfrm>
            <a:off x="332334" y="349131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520018" y="4034246"/>
            <a:ext cx="176690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>
            <a:spLocks noChangeAspect="1"/>
          </p:cNvSpPr>
          <p:nvPr/>
        </p:nvSpPr>
        <p:spPr>
          <a:xfrm>
            <a:off x="1000902" y="416718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90882" y="3492681"/>
            <a:ext cx="5791240" cy="24765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Shape 19"/>
          <p:cNvCxnSpPr>
            <a:stCxn id="32" idx="0"/>
          </p:cNvCxnSpPr>
          <p:nvPr/>
        </p:nvCxnSpPr>
        <p:spPr>
          <a:xfrm rot="5400000" flipH="1" flipV="1">
            <a:off x="755425" y="3194924"/>
            <a:ext cx="414" cy="592368"/>
          </a:xfrm>
          <a:prstGeom prst="bentConnector3">
            <a:avLst>
              <a:gd name="adj1" fmla="val 3461088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19"/>
          <p:cNvCxnSpPr>
            <a:stCxn id="34" idx="3"/>
            <a:endCxn id="33" idx="1"/>
          </p:cNvCxnSpPr>
          <p:nvPr/>
        </p:nvCxnSpPr>
        <p:spPr>
          <a:xfrm flipV="1">
            <a:off x="1255130" y="4155691"/>
            <a:ext cx="264888" cy="137491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>
            <a:spLocks noChangeAspect="1"/>
          </p:cNvSpPr>
          <p:nvPr/>
        </p:nvSpPr>
        <p:spPr>
          <a:xfrm>
            <a:off x="4929992" y="593449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215744" y="5953132"/>
            <a:ext cx="1285884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4608A2C-907F-4A45-93DB-750163A53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83" y="2022132"/>
            <a:ext cx="2311323" cy="359846"/>
          </a:xfrm>
          <a:prstGeom prst="rect">
            <a:avLst/>
          </a:prstGeom>
        </p:spPr>
      </p:pic>
      <p:sp>
        <p:nvSpPr>
          <p:cNvPr id="29" name="모서리가 둥근 직사각형 28"/>
          <p:cNvSpPr>
            <a:spLocks noChangeAspect="1"/>
          </p:cNvSpPr>
          <p:nvPr/>
        </p:nvSpPr>
        <p:spPr>
          <a:xfrm>
            <a:off x="260896" y="228007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630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4F3B41DB-C929-48CE-A960-713646D56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18" y="1280592"/>
            <a:ext cx="6278924" cy="2588047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450" y="7643090"/>
            <a:ext cx="6239616" cy="179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등록요청 자원봉사 반복활동의 경우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수정버튼 클릭 시 등록한 자원봉사 반복활동 정보 수정페이지로 이동 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</a:rPr>
              <a:t>승인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반려 버튼을 클릭하여 신청한 반복활동 승인</a:t>
            </a:r>
            <a:r>
              <a:rPr lang="en-US" altLang="ko-KR" sz="1200" b="0" dirty="0">
                <a:solidFill>
                  <a:schemeClr val="tx1"/>
                </a:solidFill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</a:rPr>
              <a:t>반려 처리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반려처리 시 반려사유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</a:rPr>
              <a:t> 입력 필수</a:t>
            </a:r>
            <a:r>
              <a:rPr lang="en-US" altLang="ko-KR" sz="1200" b="0" dirty="0">
                <a:solidFill>
                  <a:schemeClr val="tx1"/>
                </a:solidFill>
              </a:rPr>
              <a:t>)</a:t>
            </a:r>
          </a:p>
          <a:p>
            <a:pPr marL="266700" indent="-266700" algn="l" defTabSz="1043056">
              <a:lnSpc>
                <a:spcPct val="11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승인된 자원봉사 활동의 경우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버튼 클릭 시 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 페이지로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수정버튼 클릭 시 등록한 자원봉사 반복활동 정보 수정페이지로 이동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활동제목 및 활동분류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200" b="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90818" y="71910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6-2-2.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반복활동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신규활동 등록 화면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3164" y="3991266"/>
            <a:ext cx="632657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활동분류를 선택하고</a:t>
            </a:r>
            <a:r>
              <a:rPr lang="en-US" altLang="ko-KR" sz="1200" b="0" dirty="0">
                <a:solidFill>
                  <a:schemeClr val="tx1"/>
                </a:solidFill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</a:rPr>
              <a:t>활동제목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봉사내용 입력 후 확인 버튼을 클릭하여 반복활동 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ko-KR" altLang="en-US" sz="1200" b="0" dirty="0">
                <a:solidFill>
                  <a:schemeClr val="tx1"/>
                </a:solidFill>
              </a:rPr>
              <a:t>등록 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선택한 활동분류에 따라 인정봉사시간은 자동 입력됨</a:t>
            </a:r>
            <a:r>
              <a:rPr lang="en-US" altLang="ko-KR" sz="1200" b="0" dirty="0">
                <a:solidFill>
                  <a:schemeClr val="tx1"/>
                </a:solidFill>
              </a:rPr>
              <a:t>)</a:t>
            </a:r>
          </a:p>
          <a:p>
            <a:pPr marL="266700" indent="-266700" algn="l" defTabSz="1043056"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수요처명을 검색하여 수요처를 대행하여 반복활동 등록 가능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1019952" y="1919449"/>
            <a:ext cx="2767032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>
            <a:spLocks noChangeAspect="1"/>
          </p:cNvSpPr>
          <p:nvPr/>
        </p:nvSpPr>
        <p:spPr>
          <a:xfrm>
            <a:off x="2746938" y="154362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1" name="Shape 19"/>
          <p:cNvCxnSpPr>
            <a:stCxn id="20" idx="1"/>
            <a:endCxn id="19" idx="0"/>
          </p:cNvCxnSpPr>
          <p:nvPr/>
        </p:nvCxnSpPr>
        <p:spPr>
          <a:xfrm rot="10800000" flipV="1">
            <a:off x="2403468" y="1669623"/>
            <a:ext cx="343470" cy="249826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3929860" y="1724185"/>
            <a:ext cx="250033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>
            <a:spLocks noChangeAspect="1"/>
          </p:cNvSpPr>
          <p:nvPr/>
        </p:nvSpPr>
        <p:spPr>
          <a:xfrm>
            <a:off x="5656846" y="134835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3" name="Shape 19"/>
          <p:cNvCxnSpPr>
            <a:stCxn id="32" idx="1"/>
            <a:endCxn id="31" idx="0"/>
          </p:cNvCxnSpPr>
          <p:nvPr/>
        </p:nvCxnSpPr>
        <p:spPr>
          <a:xfrm rot="10800000" flipV="1">
            <a:off x="5180026" y="1474359"/>
            <a:ext cx="476821" cy="249826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>
            <a:extLst>
              <a:ext uri="{FF2B5EF4-FFF2-40B4-BE49-F238E27FC236}">
                <a16:creationId xmlns:a16="http://schemas.microsoft.com/office/drawing/2014/main" id="{754B555F-63E1-48C6-A224-E9FE18893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60" y="5394082"/>
            <a:ext cx="6215106" cy="2119484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7293EC81-9DDD-438A-8F50-A83870C44508}"/>
              </a:ext>
            </a:extLst>
          </p:cNvPr>
          <p:cNvSpPr/>
          <p:nvPr/>
        </p:nvSpPr>
        <p:spPr>
          <a:xfrm>
            <a:off x="294142" y="4786099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6-2-3.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반복활동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 화면</a:t>
            </a: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BDB93850-B9D0-4348-A5AF-7ECCD2BED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3248" y="6982584"/>
            <a:ext cx="1262842" cy="20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모서리가 둥근 직사각형 37">
            <a:extLst>
              <a:ext uri="{FF2B5EF4-FFF2-40B4-BE49-F238E27FC236}">
                <a16:creationId xmlns:a16="http://schemas.microsoft.com/office/drawing/2014/main" id="{EBCC7423-925F-495E-9C20-8965361BF44E}"/>
              </a:ext>
            </a:extLst>
          </p:cNvPr>
          <p:cNvSpPr>
            <a:spLocks noChangeAspect="1"/>
          </p:cNvSpPr>
          <p:nvPr/>
        </p:nvSpPr>
        <p:spPr>
          <a:xfrm>
            <a:off x="4807020" y="669086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0" name="Shape 19">
            <a:extLst>
              <a:ext uri="{FF2B5EF4-FFF2-40B4-BE49-F238E27FC236}">
                <a16:creationId xmlns:a16="http://schemas.microsoft.com/office/drawing/2014/main" id="{B5088879-EE2A-4A44-8880-01979242C1D3}"/>
              </a:ext>
            </a:extLst>
          </p:cNvPr>
          <p:cNvCxnSpPr>
            <a:stCxn id="29" idx="2"/>
            <a:endCxn id="34" idx="1"/>
          </p:cNvCxnSpPr>
          <p:nvPr/>
        </p:nvCxnSpPr>
        <p:spPr>
          <a:xfrm rot="16200000" flipH="1">
            <a:off x="5020144" y="6856858"/>
            <a:ext cx="155448" cy="327469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30DB340-0BC7-4897-B9BC-2A624EE9B518}"/>
              </a:ext>
            </a:extLst>
          </p:cNvPr>
          <p:cNvSpPr/>
          <p:nvPr/>
        </p:nvSpPr>
        <p:spPr>
          <a:xfrm>
            <a:off x="5261603" y="6981635"/>
            <a:ext cx="1383313" cy="23336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F6FFC0-9665-4FE0-A8D1-EC91B99A6D2C}"/>
              </a:ext>
            </a:extLst>
          </p:cNvPr>
          <p:cNvSpPr/>
          <p:nvPr/>
        </p:nvSpPr>
        <p:spPr>
          <a:xfrm>
            <a:off x="5052476" y="7207124"/>
            <a:ext cx="1512000" cy="23336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1">
            <a:extLst>
              <a:ext uri="{FF2B5EF4-FFF2-40B4-BE49-F238E27FC236}">
                <a16:creationId xmlns:a16="http://schemas.microsoft.com/office/drawing/2014/main" id="{6A2B8763-31E9-43CE-9B70-EE539975DA3E}"/>
              </a:ext>
            </a:extLst>
          </p:cNvPr>
          <p:cNvSpPr>
            <a:spLocks noChangeAspect="1"/>
          </p:cNvSpPr>
          <p:nvPr/>
        </p:nvSpPr>
        <p:spPr>
          <a:xfrm>
            <a:off x="4552792" y="738756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5" name="Shape 19">
            <a:extLst>
              <a:ext uri="{FF2B5EF4-FFF2-40B4-BE49-F238E27FC236}">
                <a16:creationId xmlns:a16="http://schemas.microsoft.com/office/drawing/2014/main" id="{4960BAE7-07B3-4E35-BF69-F142FB08D50C}"/>
              </a:ext>
            </a:extLst>
          </p:cNvPr>
          <p:cNvCxnSpPr>
            <a:cxnSpLocks/>
            <a:stCxn id="44" idx="3"/>
            <a:endCxn id="35" idx="1"/>
          </p:cNvCxnSpPr>
          <p:nvPr/>
        </p:nvCxnSpPr>
        <p:spPr>
          <a:xfrm flipV="1">
            <a:off x="4807020" y="7323806"/>
            <a:ext cx="245456" cy="18976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889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4142" y="727400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6-2-4.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반복활동 관리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봉사배치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실적등록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33374" y="1262037"/>
            <a:ext cx="6192839" cy="547691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반복활동의 경우 봉사배치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실적등록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실적승인 영역으로 구성되며 배치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승인 프로세스는 일반 자원봉사활동과 동일함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C2F341-3D31-4DF6-8C15-28E54408184C}"/>
              </a:ext>
            </a:extLst>
          </p:cNvPr>
          <p:cNvSpPr txBox="1"/>
          <p:nvPr/>
        </p:nvSpPr>
        <p:spPr>
          <a:xfrm>
            <a:off x="314928" y="8409384"/>
            <a:ext cx="6258138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엑셀출력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배치자추가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배치취소 기능은 일반 자원봉사 활동과 기능동일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 등록 시 봉사일자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봉사시작시간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봉사인정시간을 여러 건 추가하여 선택한 대상자들의 실적을 한번에 멀티로 등록 할 수 있는 기능 제공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복사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붙여넣기 기능을 대체하여 개선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8998219-A4D8-4BA3-98D8-E441BDB7B290}"/>
              </a:ext>
            </a:extLst>
          </p:cNvPr>
          <p:cNvSpPr/>
          <p:nvPr/>
        </p:nvSpPr>
        <p:spPr>
          <a:xfrm>
            <a:off x="314928" y="1900216"/>
            <a:ext cx="6272256" cy="630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E442C4C5-FE14-4DE4-81B7-ACB0C5B87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b="58021"/>
          <a:stretch/>
        </p:blipFill>
        <p:spPr bwMode="auto">
          <a:xfrm>
            <a:off x="353028" y="1991153"/>
            <a:ext cx="6173185" cy="228556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</p:pic>
      <p:sp>
        <p:nvSpPr>
          <p:cNvPr id="26" name="모서리가 둥근 직사각형 22">
            <a:extLst>
              <a:ext uri="{FF2B5EF4-FFF2-40B4-BE49-F238E27FC236}">
                <a16:creationId xmlns:a16="http://schemas.microsoft.com/office/drawing/2014/main" id="{0C93BABF-F082-44FB-9CB7-B793A7974116}"/>
              </a:ext>
            </a:extLst>
          </p:cNvPr>
          <p:cNvSpPr>
            <a:spLocks noChangeAspect="1"/>
          </p:cNvSpPr>
          <p:nvPr/>
        </p:nvSpPr>
        <p:spPr>
          <a:xfrm>
            <a:off x="4039398" y="409574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7523656-A127-4327-ABCB-DF725C9B33C1}"/>
              </a:ext>
            </a:extLst>
          </p:cNvPr>
          <p:cNvSpPr/>
          <p:nvPr/>
        </p:nvSpPr>
        <p:spPr>
          <a:xfrm>
            <a:off x="5058580" y="4033831"/>
            <a:ext cx="142876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28">
            <a:extLst>
              <a:ext uri="{FF2B5EF4-FFF2-40B4-BE49-F238E27FC236}">
                <a16:creationId xmlns:a16="http://schemas.microsoft.com/office/drawing/2014/main" id="{A8695429-5BAB-476E-AC3A-9D5D5C148473}"/>
              </a:ext>
            </a:extLst>
          </p:cNvPr>
          <p:cNvSpPr>
            <a:spLocks noChangeAspect="1"/>
          </p:cNvSpPr>
          <p:nvPr/>
        </p:nvSpPr>
        <p:spPr>
          <a:xfrm>
            <a:off x="4763303" y="400567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19DBF599-E2A4-4160-9545-004B9E29C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28" y="5512339"/>
            <a:ext cx="6173185" cy="263798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" b="-1"/>
          <a:stretch/>
        </p:blipFill>
        <p:spPr bwMode="auto">
          <a:xfrm>
            <a:off x="364463" y="4357915"/>
            <a:ext cx="6173185" cy="107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1E614CB1-C443-4CDF-A545-5DC5A5C05A6D}"/>
              </a:ext>
            </a:extLst>
          </p:cNvPr>
          <p:cNvSpPr/>
          <p:nvPr/>
        </p:nvSpPr>
        <p:spPr>
          <a:xfrm>
            <a:off x="467498" y="4494087"/>
            <a:ext cx="6000792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Shape 19">
            <a:extLst>
              <a:ext uri="{FF2B5EF4-FFF2-40B4-BE49-F238E27FC236}">
                <a16:creationId xmlns:a16="http://schemas.microsoft.com/office/drawing/2014/main" id="{682FD094-64E4-41A7-9658-284137710813}"/>
              </a:ext>
            </a:extLst>
          </p:cNvPr>
          <p:cNvCxnSpPr>
            <a:stCxn id="26" idx="1"/>
            <a:endCxn id="25" idx="0"/>
          </p:cNvCxnSpPr>
          <p:nvPr/>
        </p:nvCxnSpPr>
        <p:spPr>
          <a:xfrm rot="10800000" flipV="1">
            <a:off x="3467894" y="4221743"/>
            <a:ext cx="571504" cy="272343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890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3" y="1478648"/>
            <a:ext cx="6278924" cy="3114312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실적승인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반려현황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목록 화면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141" y="4953000"/>
            <a:ext cx="6278925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봉사일자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승인일자 선택 후 검색버튼을 클릭 시 해당 조건에 맞는 실적승인</a:t>
            </a:r>
            <a:r>
              <a:rPr lang="en-US" altLang="ko-KR" sz="1200" b="0" dirty="0">
                <a:solidFill>
                  <a:schemeClr val="tx1"/>
                </a:solidFill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</a:rPr>
              <a:t>반려 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ko-KR" altLang="en-US" sz="1200" b="0" dirty="0">
                <a:solidFill>
                  <a:schemeClr val="tx1"/>
                </a:solidFill>
              </a:rPr>
              <a:t>현황이 하단목록에 출력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해당 기간의 승인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 현황 엑셀파일로 다운로드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</a:t>
            </a:r>
            <a:r>
              <a:rPr lang="en-US" altLang="ko-KR" sz="1200" b="0" dirty="0">
                <a:solidFill>
                  <a:schemeClr val="tx1"/>
                </a:solidFill>
              </a:rPr>
              <a:t>:</a:t>
            </a:r>
            <a:r>
              <a:rPr lang="ko-KR" altLang="en-US" sz="1200" b="0" dirty="0">
                <a:solidFill>
                  <a:schemeClr val="tx1"/>
                </a:solidFill>
              </a:rPr>
              <a:t> 좌측의 체크박스로 승인신청 목록 선택 후 승인된 실적에 대한 반려</a:t>
            </a:r>
            <a:endParaRPr lang="en-US" altLang="ko-KR" sz="1200" b="0" dirty="0">
              <a:solidFill>
                <a:schemeClr val="tx1"/>
              </a:solidFill>
            </a:endParaRPr>
          </a:p>
        </p:txBody>
      </p:sp>
      <p:sp>
        <p:nvSpPr>
          <p:cNvPr id="34" name="모서리가 둥근 직사각형 33"/>
          <p:cNvSpPr>
            <a:spLocks noChangeAspect="1"/>
          </p:cNvSpPr>
          <p:nvPr/>
        </p:nvSpPr>
        <p:spPr>
          <a:xfrm>
            <a:off x="6161737" y="155452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5" name="Shape 19"/>
          <p:cNvCxnSpPr>
            <a:stCxn id="34" idx="1"/>
          </p:cNvCxnSpPr>
          <p:nvPr/>
        </p:nvCxnSpPr>
        <p:spPr>
          <a:xfrm rot="10800000" flipV="1">
            <a:off x="5931661" y="1680523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381708" y="1840275"/>
            <a:ext cx="6120756" cy="736461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F376444-8C29-478E-B921-A6524FCDC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106" y="4342226"/>
            <a:ext cx="819000" cy="252000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5746089" y="4342296"/>
            <a:ext cx="792000" cy="24498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>
            <a:spLocks noChangeAspect="1"/>
          </p:cNvSpPr>
          <p:nvPr/>
        </p:nvSpPr>
        <p:spPr>
          <a:xfrm>
            <a:off x="5467797" y="433527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831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 활동관리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6-3.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실적승인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반려현황 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목록 화면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/>
          <a:srcRect t="25411" b="5567"/>
          <a:stretch/>
        </p:blipFill>
        <p:spPr bwMode="auto">
          <a:xfrm>
            <a:off x="345260" y="2448311"/>
            <a:ext cx="6215105" cy="2795281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338910" y="5551647"/>
            <a:ext cx="623415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</a:rPr>
              <a:t>봉사일자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</a:rPr>
              <a:t>승인일자 선택 후 검색버튼을 클릭 시 해당 조건에 맞는 실적승인</a:t>
            </a:r>
            <a:r>
              <a:rPr lang="en-US" altLang="ko-KR" sz="1200" b="0" dirty="0">
                <a:solidFill>
                  <a:schemeClr val="tx1"/>
                </a:solidFill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</a:rPr>
              <a:t>반려 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ko-KR" altLang="en-US" sz="1200" b="0" dirty="0">
                <a:solidFill>
                  <a:schemeClr val="tx1"/>
                </a:solidFill>
              </a:rPr>
              <a:t>현황이 하단목록에 출력됨</a:t>
            </a:r>
            <a:br>
              <a:rPr lang="en-US" altLang="ko-KR" sz="1200" b="0" dirty="0">
                <a:solidFill>
                  <a:schemeClr val="tx1"/>
                </a:solidFill>
              </a:rPr>
            </a:b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검색기간 기존 </a:t>
            </a:r>
            <a:r>
              <a:rPr lang="en-US" altLang="ko-KR" sz="1200" b="0" dirty="0">
                <a:solidFill>
                  <a:schemeClr val="tx1"/>
                </a:solidFill>
              </a:rPr>
              <a:t>1</a:t>
            </a:r>
            <a:r>
              <a:rPr lang="ko-KR" altLang="en-US" sz="1200" b="0" dirty="0">
                <a:solidFill>
                  <a:schemeClr val="tx1"/>
                </a:solidFill>
              </a:rPr>
              <a:t>일 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 1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달로 확대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봉사자명 입력 검색기능 추가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엑셀버튼 클릭 시 해당 기간의 승인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반려 현황 엑셀파일로 다운로드</a:t>
            </a:r>
            <a:endParaRPr lang="en-US" altLang="ko-KR" sz="1200" b="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>
            <a:spLocks noChangeAspect="1"/>
          </p:cNvSpPr>
          <p:nvPr/>
        </p:nvSpPr>
        <p:spPr>
          <a:xfrm>
            <a:off x="6185487" y="128059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3" name="Shape 19"/>
          <p:cNvCxnSpPr>
            <a:stCxn id="22" idx="1"/>
          </p:cNvCxnSpPr>
          <p:nvPr/>
        </p:nvCxnSpPr>
        <p:spPr>
          <a:xfrm rot="10800000" flipV="1">
            <a:off x="5955411" y="1406591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405585" y="1566343"/>
            <a:ext cx="6072230" cy="76796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>
            <a:spLocks noChangeAspect="1"/>
          </p:cNvSpPr>
          <p:nvPr/>
        </p:nvSpPr>
        <p:spPr>
          <a:xfrm>
            <a:off x="5572934" y="4957841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0190" y="4933887"/>
            <a:ext cx="540000" cy="30970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1FC50B8-993E-4271-9A9C-3CF0B176F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78" y="1631022"/>
            <a:ext cx="5994212" cy="666843"/>
          </a:xfrm>
          <a:prstGeom prst="rect">
            <a:avLst/>
          </a:prstGeom>
        </p:spPr>
      </p:pic>
      <p:sp>
        <p:nvSpPr>
          <p:cNvPr id="3" name="폭발: 8pt 2">
            <a:extLst>
              <a:ext uri="{FF2B5EF4-FFF2-40B4-BE49-F238E27FC236}">
                <a16:creationId xmlns:a16="http://schemas.microsoft.com/office/drawing/2014/main" id="{9CB5FC63-1179-47B5-B44D-F0B5CFBE66B2}"/>
              </a:ext>
            </a:extLst>
          </p:cNvPr>
          <p:cNvSpPr/>
          <p:nvPr/>
        </p:nvSpPr>
        <p:spPr>
          <a:xfrm>
            <a:off x="693490" y="2448311"/>
            <a:ext cx="5491997" cy="380083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>
                <a:solidFill>
                  <a:schemeClr val="tx1"/>
                </a:solidFill>
              </a:rPr>
              <a:t>확인 후 수정 필요</a:t>
            </a: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960" y="1409294"/>
            <a:ext cx="6168253" cy="4206132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통계관리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4142" y="71910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8-3-1.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수요처 실적현황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910" y="5791718"/>
            <a:ext cx="6234156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검색조건 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해당센터의 통계 조회년월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승인상태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sym typeface="Wingdings" pitchFamily="2" charset="2"/>
              </a:rPr>
              <a:t>수요처명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입력 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엑셀버튼 클릭 시 통계결과에 대한 엑셀파일 다운로드</a:t>
            </a:r>
            <a:endParaRPr lang="en-US" altLang="ko-KR" sz="1200" b="0" dirty="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>
            <a:spLocks noChangeAspect="1"/>
          </p:cNvSpPr>
          <p:nvPr/>
        </p:nvSpPr>
        <p:spPr>
          <a:xfrm>
            <a:off x="6185487" y="150575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8" name="Shape 19"/>
          <p:cNvCxnSpPr>
            <a:stCxn id="7" idx="1"/>
          </p:cNvCxnSpPr>
          <p:nvPr/>
        </p:nvCxnSpPr>
        <p:spPr>
          <a:xfrm rot="10800000" flipV="1">
            <a:off x="5955411" y="1631756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420099" y="1791509"/>
            <a:ext cx="6072230" cy="531965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06790" y="5343108"/>
            <a:ext cx="39600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>
            <a:spLocks noChangeAspect="1"/>
          </p:cNvSpPr>
          <p:nvPr/>
        </p:nvSpPr>
        <p:spPr>
          <a:xfrm>
            <a:off x="5811514" y="534310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144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A76F273-6D0A-4A07-BF7D-8166D9AB2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471365"/>
            <a:ext cx="6278924" cy="398569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통계관리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통계관리</a:t>
            </a:r>
            <a:endParaRPr lang="en-US" altLang="ko-KR" sz="1600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4142" y="719108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8-3-2.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수요처 활동별 통계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142" y="5839684"/>
            <a:ext cx="6328158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검색조건 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: 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해당센터의 통계 검색기간</a:t>
            </a: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sym typeface="Wingdings" pitchFamily="2" charset="2"/>
              </a:rPr>
              <a:t>수요처명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입력</a:t>
            </a:r>
            <a:b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</a:br>
            <a:r>
              <a:rPr lang="en-US" altLang="ko-KR" sz="1200" b="0" dirty="0">
                <a:solidFill>
                  <a:schemeClr val="tx1"/>
                </a:solidFill>
                <a:sym typeface="Wingdings" pitchFamily="2" charset="2"/>
              </a:rPr>
              <a:t>* </a:t>
            </a:r>
            <a:r>
              <a:rPr lang="ko-KR" altLang="en-US" sz="1200" b="0" dirty="0" err="1">
                <a:solidFill>
                  <a:schemeClr val="tx1"/>
                </a:solidFill>
                <a:sym typeface="Wingdings" pitchFamily="2" charset="2"/>
              </a:rPr>
              <a:t>수요처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  <a:sym typeface="Wingdings" pitchFamily="2" charset="2"/>
              </a:rPr>
              <a:t>활동별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통계는 </a:t>
            </a:r>
            <a:r>
              <a:rPr lang="ko-KR" altLang="en-US" sz="1200" b="0" dirty="0" err="1">
                <a:solidFill>
                  <a:schemeClr val="tx1"/>
                </a:solidFill>
                <a:sym typeface="Wingdings" pitchFamily="2" charset="2"/>
              </a:rPr>
              <a:t>월단위</a:t>
            </a:r>
            <a:r>
              <a:rPr lang="ko-KR" altLang="en-US" sz="1200" b="0" dirty="0">
                <a:solidFill>
                  <a:schemeClr val="tx1"/>
                </a:solidFill>
                <a:sym typeface="Wingdings" pitchFamily="2" charset="2"/>
              </a:rPr>
              <a:t> 통계가 아닌 실시간 통계로 제공됨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하단 버튼기능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엑셀버튼 클릭 시 통계결과에 대한 엑셀파일 다운로드</a:t>
            </a:r>
            <a:endParaRPr lang="en-US" altLang="ko-KR" sz="1200" b="0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>
            <a:spLocks noChangeAspect="1"/>
          </p:cNvSpPr>
          <p:nvPr/>
        </p:nvSpPr>
        <p:spPr>
          <a:xfrm>
            <a:off x="6271910" y="152130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0" name="Shape 19"/>
          <p:cNvCxnSpPr>
            <a:cxnSpLocks/>
            <a:stCxn id="9" idx="1"/>
          </p:cNvCxnSpPr>
          <p:nvPr/>
        </p:nvCxnSpPr>
        <p:spPr>
          <a:xfrm rot="10800000" flipV="1">
            <a:off x="6041834" y="1647306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30652" y="1807059"/>
            <a:ext cx="6195561" cy="46052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57300" y="5189014"/>
            <a:ext cx="396000" cy="24288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>
            <a:spLocks noChangeAspect="1"/>
          </p:cNvSpPr>
          <p:nvPr/>
        </p:nvSpPr>
        <p:spPr>
          <a:xfrm>
            <a:off x="5862024" y="518901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553148"/>
      </p:ext>
    </p:extLst>
  </p:cSld>
  <p:clrMapOvr>
    <a:masterClrMapping/>
  </p:clrMapOvr>
</p:sld>
</file>

<file path=ppt/theme/theme1.xml><?xml version="1.0" encoding="utf-8"?>
<a:theme xmlns:a="http://schemas.openxmlformats.org/drawingml/2006/main" name="1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54049</TotalTime>
  <Words>1918</Words>
  <Application>Microsoft Office PowerPoint</Application>
  <PresentationFormat>사용자 지정</PresentationFormat>
  <Paragraphs>276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32</vt:i4>
      </vt:variant>
    </vt:vector>
  </HeadingPairs>
  <TitlesOfParts>
    <vt:vector size="42" baseType="lpstr">
      <vt:lpstr>나눔스퀘어 Bold</vt:lpstr>
      <vt:lpstr>나눔바른고딕</vt:lpstr>
      <vt:lpstr>굴림</vt:lpstr>
      <vt:lpstr>나눔고딕</vt:lpstr>
      <vt:lpstr>굴림체</vt:lpstr>
      <vt:lpstr>나눔고딕 ExtraBold</vt:lpstr>
      <vt:lpstr>Arial</vt:lpstr>
      <vt:lpstr>맑은 고딕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1365자원봉사포털고도화</dc:title>
  <dc:creator>이재만</dc:creator>
  <cp:lastModifiedBy>강하라</cp:lastModifiedBy>
  <cp:revision>5133</cp:revision>
  <cp:lastPrinted>2015-08-17T01:45:46Z</cp:lastPrinted>
  <dcterms:created xsi:type="dcterms:W3CDTF">2006-06-07T02:37:19Z</dcterms:created>
  <dcterms:modified xsi:type="dcterms:W3CDTF">2020-03-10T05:10:21Z</dcterms:modified>
</cp:coreProperties>
</file>