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>
  <p:sldMasterIdLst>
    <p:sldMasterId id="2147484732" r:id="rId1"/>
    <p:sldMasterId id="2147484737" r:id="rId2"/>
  </p:sldMasterIdLst>
  <p:notesMasterIdLst>
    <p:notesMasterId r:id="rId40"/>
  </p:notesMasterIdLst>
  <p:handoutMasterIdLst>
    <p:handoutMasterId r:id="rId41"/>
  </p:handoutMasterIdLst>
  <p:sldIdLst>
    <p:sldId id="1328" r:id="rId3"/>
    <p:sldId id="1388" r:id="rId4"/>
    <p:sldId id="1387" r:id="rId5"/>
    <p:sldId id="1321" r:id="rId6"/>
    <p:sldId id="1300" r:id="rId7"/>
    <p:sldId id="1330" r:id="rId8"/>
    <p:sldId id="1333" r:id="rId9"/>
    <p:sldId id="1302" r:id="rId10"/>
    <p:sldId id="1303" r:id="rId11"/>
    <p:sldId id="1381" r:id="rId12"/>
    <p:sldId id="1382" r:id="rId13"/>
    <p:sldId id="1383" r:id="rId14"/>
    <p:sldId id="1384" r:id="rId15"/>
    <p:sldId id="1385" r:id="rId16"/>
    <p:sldId id="1379" r:id="rId17"/>
    <p:sldId id="1380" r:id="rId18"/>
    <p:sldId id="1378" r:id="rId19"/>
    <p:sldId id="1386" r:id="rId20"/>
    <p:sldId id="1332" r:id="rId21"/>
    <p:sldId id="1358" r:id="rId22"/>
    <p:sldId id="1334" r:id="rId23"/>
    <p:sldId id="1335" r:id="rId24"/>
    <p:sldId id="1338" r:id="rId25"/>
    <p:sldId id="1336" r:id="rId26"/>
    <p:sldId id="1337" r:id="rId27"/>
    <p:sldId id="1347" r:id="rId28"/>
    <p:sldId id="1362" r:id="rId29"/>
    <p:sldId id="1363" r:id="rId30"/>
    <p:sldId id="1364" r:id="rId31"/>
    <p:sldId id="1348" r:id="rId32"/>
    <p:sldId id="1349" r:id="rId33"/>
    <p:sldId id="1343" r:id="rId34"/>
    <p:sldId id="1340" r:id="rId35"/>
    <p:sldId id="1341" r:id="rId36"/>
    <p:sldId id="1367" r:id="rId37"/>
    <p:sldId id="1368" r:id="rId38"/>
    <p:sldId id="1376" r:id="rId39"/>
  </p:sldIdLst>
  <p:sldSz cx="6859588" cy="9906000"/>
  <p:notesSz cx="6797675" cy="9926638"/>
  <p:embeddedFontLst>
    <p:embeddedFont>
      <p:font typeface="나눔고딕 ExtraBold" panose="020B0600000101010101" charset="-127"/>
      <p:bold r:id="rId42"/>
    </p:embeddedFont>
    <p:embeddedFont>
      <p:font typeface="나눔바른고딕" panose="020B0600000101010101" charset="-127"/>
      <p:regular r:id="rId43"/>
      <p:bold r:id="rId44"/>
    </p:embeddedFont>
    <p:embeddedFont>
      <p:font typeface="HY헤드라인M" panose="02030600000101010101" pitchFamily="18" charset="-127"/>
      <p:regular r:id="rId45"/>
    </p:embeddedFont>
    <p:embeddedFont>
      <p:font typeface="나눔고딕" pitchFamily="2" charset="-127"/>
      <p:regular r:id="rId46"/>
      <p:bold r:id="rId47"/>
    </p:embeddedFont>
    <p:embeddedFont>
      <p:font typeface="맑은 고딕" panose="020B0503020000020004" pitchFamily="50" charset="-127"/>
      <p:regular r:id="rId48"/>
      <p:bold r:id="rId49"/>
    </p:embeddedFont>
  </p:embeddedFontLst>
  <p:defaultTextStyle>
    <a:defPPr>
      <a:defRPr lang="en-US"/>
    </a:defPPr>
    <a:lvl1pPr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umimoji="1" sz="800" b="1" kern="1200">
        <a:solidFill>
          <a:schemeClr val="bg1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50">
          <p15:clr>
            <a:srgbClr val="A4A3A4"/>
          </p15:clr>
        </p15:guide>
        <p15:guide id="2" orient="horz" pos="2644">
          <p15:clr>
            <a:srgbClr val="A4A3A4"/>
          </p15:clr>
        </p15:guide>
        <p15:guide id="3" orient="horz" pos="3778">
          <p15:clr>
            <a:srgbClr val="A4A3A4"/>
          </p15:clr>
        </p15:guide>
        <p15:guide id="4" pos="2432">
          <p15:clr>
            <a:srgbClr val="A4A3A4"/>
          </p15:clr>
        </p15:guide>
        <p15:guide id="5" pos="232">
          <p15:clr>
            <a:srgbClr val="A4A3A4"/>
          </p15:clr>
        </p15:guide>
        <p15:guide id="6" pos="3079">
          <p15:clr>
            <a:srgbClr val="A4A3A4"/>
          </p15:clr>
        </p15:guide>
        <p15:guide id="7" pos="4201">
          <p15:clr>
            <a:srgbClr val="A4A3A4"/>
          </p15:clr>
        </p15:guide>
        <p15:guide id="8" pos="1570">
          <p15:clr>
            <a:srgbClr val="A4A3A4"/>
          </p15:clr>
        </p15:guide>
        <p15:guide id="9" pos="4020">
          <p15:clr>
            <a:srgbClr val="A4A3A4"/>
          </p15:clr>
        </p15:guide>
        <p15:guide id="10" pos="2818">
          <p15:clr>
            <a:srgbClr val="A4A3A4"/>
          </p15:clr>
        </p15:guide>
        <p15:guide id="11" pos="23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0BB"/>
    <a:srgbClr val="888FA1"/>
    <a:srgbClr val="F8B804"/>
    <a:srgbClr val="EE8E0E"/>
    <a:srgbClr val="F3CCAF"/>
    <a:srgbClr val="FBECD9"/>
    <a:srgbClr val="FBEEDD"/>
    <a:srgbClr val="F8E0C0"/>
    <a:srgbClr val="FFFFF7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635" autoAdjust="0"/>
    <p:restoredTop sz="98110" autoAdjust="0"/>
  </p:normalViewPr>
  <p:slideViewPr>
    <p:cSldViewPr>
      <p:cViewPr varScale="1">
        <p:scale>
          <a:sx n="75" d="100"/>
          <a:sy n="75" d="100"/>
        </p:scale>
        <p:origin x="3612" y="54"/>
      </p:cViewPr>
      <p:guideLst>
        <p:guide orient="horz" pos="1850"/>
        <p:guide orient="horz" pos="2644"/>
        <p:guide orient="horz" pos="3778"/>
        <p:guide pos="2432"/>
        <p:guide pos="232"/>
        <p:guide pos="3079"/>
        <p:guide pos="4201"/>
        <p:guide pos="1570"/>
        <p:guide pos="4020"/>
        <p:guide pos="2818"/>
        <p:guide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49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F0F6B8C0-AD24-42E7-BB7C-F0B0148FE342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86215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61" y="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79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2693" y="714847"/>
            <a:ext cx="25781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23" y="4714366"/>
            <a:ext cx="5435630" cy="4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l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61" y="9428733"/>
            <a:ext cx="294534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b" anchorCtr="0" compatLnSpc="1">
            <a:prstTxWarp prst="textNoShape">
              <a:avLst/>
            </a:prstTxWarp>
          </a:bodyPr>
          <a:lstStyle>
            <a:lvl1pPr algn="r" defTabSz="904333" latinLnBrk="0">
              <a:defRPr kumimoji="0" sz="1200" b="0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1D079ACD-8E17-4B9C-9F74-52242FDF2E05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0771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70789" y="7428961"/>
            <a:ext cx="6732000" cy="18720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lIns="90000" tIns="46800" rIns="90000" bIns="46800"/>
          <a:lstStyle/>
          <a:p>
            <a:pPr algn="l">
              <a:lnSpc>
                <a:spcPct val="120000"/>
              </a:lnSpc>
            </a:pPr>
            <a:endParaRPr lang="en-US" altLang="ko-KR" sz="1000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70789" y="719266"/>
            <a:ext cx="6732000" cy="6660000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 bwMode="auto">
          <a:xfrm>
            <a:off x="70789" y="719266"/>
            <a:ext cx="6732000" cy="8554214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0" tIns="0" bIns="0" anchor="ctr"/>
          <a:lstStyle/>
          <a:p>
            <a:pPr marR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o-KR" altLang="en-US" sz="1000" b="1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19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/>
          <p:cNvSpPr>
            <a:spLocks noChangeArrowheads="1"/>
          </p:cNvSpPr>
          <p:nvPr userDrawn="1"/>
        </p:nvSpPr>
        <p:spPr bwMode="auto">
          <a:xfrm>
            <a:off x="3039199" y="9596470"/>
            <a:ext cx="76303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altLang="ko-KR" sz="14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 </a:t>
            </a:r>
            <a:fld id="{E8247AE7-4BE2-492F-B432-5F5CDF025A6F}" type="slidenum">
              <a:rPr lang="en-US" altLang="ko-KR" sz="1400" b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pPr algn="ctr">
                <a:spcAft>
                  <a:spcPct val="0"/>
                </a:spcAft>
              </a:pPr>
              <a:t>‹#›</a:t>
            </a:fld>
            <a:r>
              <a:rPr lang="en-US" altLang="ko-KR" sz="14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&gt;</a:t>
            </a:r>
          </a:p>
        </p:txBody>
      </p:sp>
      <p:pic>
        <p:nvPicPr>
          <p:cNvPr id="47106" name="Picture 2" descr="http://v1365.or.kr/img/common/logo.gif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256173" y="9548966"/>
            <a:ext cx="1188000" cy="300578"/>
          </a:xfrm>
          <a:prstGeom prst="rect">
            <a:avLst/>
          </a:prstGeom>
          <a:noFill/>
        </p:spPr>
      </p:pic>
      <p:cxnSp>
        <p:nvCxnSpPr>
          <p:cNvPr id="13" name="직선 연결선 12"/>
          <p:cNvCxnSpPr/>
          <p:nvPr userDrawn="1"/>
        </p:nvCxnSpPr>
        <p:spPr>
          <a:xfrm rot="10800000" flipH="1">
            <a:off x="1" y="9461532"/>
            <a:ext cx="6859588" cy="158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7" name="Picture 3" descr="C:\Users\GTS2\Desktop\그림1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7080" y="2758"/>
            <a:ext cx="6821488" cy="658812"/>
          </a:xfrm>
          <a:prstGeom prst="rect">
            <a:avLst/>
          </a:prstGeom>
          <a:noFill/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12D9409-CB26-439A-86A0-957BD494E0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29" y="9565176"/>
            <a:ext cx="874433" cy="2843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3323F78-A2ED-453E-9C9A-4787B5C1748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" y="9570506"/>
            <a:ext cx="979081" cy="2790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33" r:id="rId1"/>
    <p:sldLayoutId id="2147484735" r:id="rId2"/>
    <p:sldLayoutId id="2147484734" r:id="rId3"/>
    <p:sldLayoutId id="2147484736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E64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 userDrawn="1"/>
        </p:nvSpPr>
        <p:spPr>
          <a:xfrm>
            <a:off x="202384" y="238092"/>
            <a:ext cx="6500858" cy="9429816"/>
          </a:xfrm>
          <a:prstGeom prst="roundRect">
            <a:avLst>
              <a:gd name="adj" fmla="val 2601"/>
            </a:avLst>
          </a:prstGeom>
          <a:solidFill>
            <a:srgbClr val="FFF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79008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58017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437025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916034" algn="ctr" rtl="0" fontAlgn="base" latinLnBrk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9256" indent="-35925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78389" indent="-29938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7521" indent="-239504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76530" indent="-239504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4pPr>
      <a:lvl5pPr marL="2155538" indent="-239504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5pPr>
      <a:lvl6pPr marL="2634546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6pPr>
      <a:lvl7pPr marL="3113555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7pPr>
      <a:lvl8pPr marL="3592563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8pPr>
      <a:lvl9pPr marL="4071572" indent="-239504" algn="l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900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8017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7025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6034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5042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051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3059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2068" algn="l" defTabSz="958017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 descr="Z:\03.디자인\05.로고파일 모음\자원봉사포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273" y="865673"/>
            <a:ext cx="2052000" cy="308966"/>
          </a:xfrm>
          <a:prstGeom prst="rect">
            <a:avLst/>
          </a:prstGeom>
          <a:noFill/>
        </p:spPr>
      </p:pic>
      <p:pic>
        <p:nvPicPr>
          <p:cNvPr id="27" name="Picture 1" descr="C:\Users\GTS2\Desktop\1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902" y="5381628"/>
            <a:ext cx="4585561" cy="2643206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09" y="9157276"/>
            <a:ext cx="1424940" cy="39624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CE51888-2C5A-4A3A-85DC-C9177F27B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05" y="9193476"/>
            <a:ext cx="1107125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AA72DA9-2DCA-4CEE-8E30-C3EE04EA0E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1" y="9193516"/>
            <a:ext cx="1263159" cy="36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562818-18F1-4681-B19F-735E3B32EF25}"/>
              </a:ext>
            </a:extLst>
          </p:cNvPr>
          <p:cNvSpPr txBox="1"/>
          <p:nvPr/>
        </p:nvSpPr>
        <p:spPr>
          <a:xfrm>
            <a:off x="858026" y="2238356"/>
            <a:ext cx="514353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1365 </a:t>
            </a: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자원봉사포털</a:t>
            </a:r>
            <a:endParaRPr lang="en-US" altLang="ko-KR" sz="36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이용가이드</a:t>
            </a:r>
            <a:r>
              <a:rPr lang="en-US" altLang="ko-KR" sz="3600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(ver1.7)</a:t>
            </a:r>
            <a:endParaRPr lang="ko-KR" altLang="en-US" sz="2800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256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368300" y="1136580"/>
          <a:ext cx="6157837" cy="8280913"/>
        </p:xfrm>
        <a:graphic>
          <a:graphicData uri="http://schemas.openxmlformats.org/drawingml/2006/table">
            <a:tbl>
              <a:tblPr/>
              <a:tblGrid>
                <a:gridCol w="829246">
                  <a:extLst>
                    <a:ext uri="{9D8B030D-6E8A-4147-A177-3AD203B41FA5}">
                      <a16:colId xmlns:a16="http://schemas.microsoft.com/office/drawing/2014/main" val="1445881259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1299802632"/>
                    </a:ext>
                  </a:extLst>
                </a:gridCol>
                <a:gridCol w="2448271">
                  <a:extLst>
                    <a:ext uri="{9D8B030D-6E8A-4147-A177-3AD203B41FA5}">
                      <a16:colId xmlns:a16="http://schemas.microsoft.com/office/drawing/2014/main" val="1257775344"/>
                    </a:ext>
                  </a:extLst>
                </a:gridCol>
              </a:tblGrid>
              <a:tr h="3661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버전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개정내용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개정일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954406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1.0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 기반 사업 최초 작성</a:t>
                      </a:r>
                      <a:r>
                        <a:rPr lang="en-US" altLang="ko-KR" sz="12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.0)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2020.03.31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937976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1.1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행안부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간편인증 로그인 추가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2021.08.23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295247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미등록 이주아동 회원가입 추가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2022.02.09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775005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1.3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본인인증 확인 페이지 추가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2022.07.18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505386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1.4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간편인증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로그인 패치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2023.06.01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022221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58017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기능개선 반영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현행화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2024.04.25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519123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1.6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기능개선 반영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현행화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2024.12.13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20464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1.7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기능개선 반영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현행화</a:t>
                      </a: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2025.02.14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98501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030394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01549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025142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40115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279119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082077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024123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013552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073121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257572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762708"/>
                  </a:ext>
                </a:extLst>
              </a:tr>
              <a:tr h="3957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673" marR="15673" marT="15673" marB="15673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47292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8299" y="560512"/>
            <a:ext cx="6157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 정 이 </a:t>
            </a:r>
            <a:r>
              <a:rPr lang="ko-KR" altLang="en-US" sz="20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력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832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858026" y="1216840"/>
            <a:ext cx="514353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800" u="sng" dirty="0">
                <a:solidFill>
                  <a:srgbClr val="003366"/>
                </a:solidFill>
                <a:latin typeface="나눔바른고딕" pitchFamily="50" charset="-127"/>
                <a:ea typeface="나눔바른고딕" pitchFamily="50" charset="-127"/>
              </a:rPr>
              <a:t>목      차</a:t>
            </a:r>
            <a:endParaRPr lang="ko-KR" altLang="en-US" sz="2000" u="sng" dirty="0">
              <a:solidFill>
                <a:srgbClr val="003366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7" name="AutoShape 274">
            <a:extLst>
              <a:ext uri="{FF2B5EF4-FFF2-40B4-BE49-F238E27FC236}">
                <a16:creationId xmlns:a16="http://schemas.microsoft.com/office/drawing/2014/main" id="{F565EDB1-F423-43B4-9279-0BF46ED5D5D4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209548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</a:p>
        </p:txBody>
      </p:sp>
      <p:sp>
        <p:nvSpPr>
          <p:cNvPr id="18" name="AutoShape 274">
            <a:extLst>
              <a:ext uri="{FF2B5EF4-FFF2-40B4-BE49-F238E27FC236}">
                <a16:creationId xmlns:a16="http://schemas.microsoft.com/office/drawing/2014/main" id="{22BA8E80-A178-42DB-8FDE-CE1DD0B74F1B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3169568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봉사조회 및 신청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50" y="3725194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봉사조회 및 신청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(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기업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·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1AE446-061A-4803-BE99-B8AE1815146B}"/>
              </a:ext>
            </a:extLst>
          </p:cNvPr>
          <p:cNvSpPr txBox="1"/>
          <p:nvPr/>
        </p:nvSpPr>
        <p:spPr>
          <a:xfrm>
            <a:off x="1929597" y="211135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CC00A0-4142-4FAD-8AB7-816DC235129C}"/>
              </a:ext>
            </a:extLst>
          </p:cNvPr>
          <p:cNvSpPr txBox="1"/>
          <p:nvPr/>
        </p:nvSpPr>
        <p:spPr>
          <a:xfrm>
            <a:off x="1929597" y="3224023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18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3770305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22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2637967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en-US" altLang="ko-KR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2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2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2671314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14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4776872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자원봉사후기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4810219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31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306603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알림톡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33995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32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5845461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나의작성글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5878808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∙ ∙ 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33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384319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9.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통합검색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6417666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34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6889830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10.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타기관봉사정보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6923177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35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07456" y="4243276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200" kern="0" spc="-50" dirty="0" err="1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ko-KR" altLang="en-US" sz="1200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1904" y="4276623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25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AutoShape 274">
            <a:extLst>
              <a:ext uri="{FF2B5EF4-FFF2-40B4-BE49-F238E27FC236}">
                <a16:creationId xmlns:a16="http://schemas.microsoft.com/office/drawing/2014/main" id="{059CA348-80CE-4E1F-8873-DD285D3CAA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715149" y="7439933"/>
            <a:ext cx="5374509" cy="3107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28575" algn="ctr">
            <a:noFill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252000" tIns="18000" rIns="108000" bIns="18000" anchor="ctr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11. QR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코드 사용법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953B43-D288-4C3F-88A0-C155C37DBDCD}"/>
              </a:ext>
            </a:extLst>
          </p:cNvPr>
          <p:cNvSpPr txBox="1"/>
          <p:nvPr/>
        </p:nvSpPr>
        <p:spPr>
          <a:xfrm>
            <a:off x="1929597" y="7473280"/>
            <a:ext cx="4000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∙ ∙ ∙ ∙ ∙ ∙ </a:t>
            </a:r>
            <a:r>
              <a:rPr lang="ko-KR" altLang="en-US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∙ ∙ ∙ ∙ </a:t>
            </a:r>
            <a:r>
              <a:rPr lang="ko-KR" altLang="en-US" sz="1200" b="1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∙  </a:t>
            </a:r>
            <a:r>
              <a:rPr lang="en-US" altLang="ko-KR" sz="1200" kern="0" spc="-50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36</a:t>
            </a:r>
            <a:endParaRPr lang="ko-KR" altLang="en-US" sz="1200" b="1" kern="0" spc="-50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561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회원가입 페이지 이동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7788" y="8268968"/>
            <a:ext cx="626211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자원봉사포털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(www.1365.go.kr)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에서 회원가입 버튼을 클릭하여 회원가입페이지로 이동합니다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또는 디지털원패스로 회원가입 및 로그인합니다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4D05828-8EDD-4865-882B-89EBD88BE72E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6F498-434D-A05F-767B-B257F96A7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0804"/>
            <a:ext cx="6859588" cy="65585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1540659-5B41-097C-163D-2F42AC54FDB6}"/>
              </a:ext>
            </a:extLst>
          </p:cNvPr>
          <p:cNvGrpSpPr/>
          <p:nvPr/>
        </p:nvGrpSpPr>
        <p:grpSpPr>
          <a:xfrm>
            <a:off x="5789212" y="1511253"/>
            <a:ext cx="780695" cy="690806"/>
            <a:chOff x="5789212" y="1511253"/>
            <a:chExt cx="780695" cy="690806"/>
          </a:xfrm>
        </p:grpSpPr>
        <p:sp>
          <p:nvSpPr>
            <p:cNvPr id="26" name="모서리가 둥근 직사각형 17">
              <a:extLst>
                <a:ext uri="{FF2B5EF4-FFF2-40B4-BE49-F238E27FC236}">
                  <a16:creationId xmlns:a16="http://schemas.microsoft.com/office/drawing/2014/main" id="{E45E9BB6-3299-403E-A722-822169C344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59860" y="1950059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B76DD391-6850-4D11-9754-D464CDB52712}"/>
                </a:ext>
              </a:extLst>
            </p:cNvPr>
            <p:cNvSpPr/>
            <p:nvPr/>
          </p:nvSpPr>
          <p:spPr>
            <a:xfrm>
              <a:off x="6166098" y="1511253"/>
              <a:ext cx="403809" cy="187294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꺾인 연결선 8">
              <a:extLst>
                <a:ext uri="{FF2B5EF4-FFF2-40B4-BE49-F238E27FC236}">
                  <a16:creationId xmlns:a16="http://schemas.microsoft.com/office/drawing/2014/main" id="{EC5C7990-8186-45EA-B411-B004E4F7E8FC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086841" y="1647882"/>
              <a:ext cx="251512" cy="381029"/>
            </a:xfrm>
            <a:prstGeom prst="bentConnector3">
              <a:avLst>
                <a:gd name="adj1" fmla="val 50000"/>
              </a:avLst>
            </a:prstGeom>
            <a:ln w="158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D90279C-116F-4F2E-8CD2-2EB5A9CBC8C8}"/>
                </a:ext>
              </a:extLst>
            </p:cNvPr>
            <p:cNvSpPr/>
            <p:nvPr/>
          </p:nvSpPr>
          <p:spPr>
            <a:xfrm>
              <a:off x="5789212" y="1512289"/>
              <a:ext cx="376886" cy="186258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0" name="꺾인 연결선 8">
              <a:extLst>
                <a:ext uri="{FF2B5EF4-FFF2-40B4-BE49-F238E27FC236}">
                  <a16:creationId xmlns:a16="http://schemas.microsoft.com/office/drawing/2014/main" id="{77A2D4E9-1214-4414-BD26-39719A8EF5F9}"/>
                </a:ext>
              </a:extLst>
            </p:cNvPr>
            <p:cNvCxnSpPr>
              <a:cxnSpLocks/>
              <a:stCxn id="26" idx="0"/>
              <a:endCxn id="29" idx="2"/>
            </p:cNvCxnSpPr>
            <p:nvPr/>
          </p:nvCxnSpPr>
          <p:spPr>
            <a:xfrm rot="16200000" flipV="1">
              <a:off x="5856559" y="1819643"/>
              <a:ext cx="251512" cy="9319"/>
            </a:xfrm>
            <a:prstGeom prst="bentConnector3">
              <a:avLst>
                <a:gd name="adj1" fmla="val 50000"/>
              </a:avLst>
            </a:prstGeom>
            <a:ln w="158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약관 동의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593736"/>
            <a:ext cx="65111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항목에 동의여부를 선택하고 하단의 다음버튼을 클릭하여 본인인증 단계로 이동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동의사항 체크 후 다음 단계의 회원정보 입력 시 실명인증 확인 단계를 거쳐야 동의 됨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2EF766-BA71-79DD-5018-521F74333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6" y="1253105"/>
            <a:ext cx="6216252" cy="679623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90D7085-C3E9-FF1A-E9C4-08B9B4EE0A1C}"/>
              </a:ext>
            </a:extLst>
          </p:cNvPr>
          <p:cNvGrpSpPr/>
          <p:nvPr/>
        </p:nvGrpSpPr>
        <p:grpSpPr>
          <a:xfrm>
            <a:off x="4653930" y="7786120"/>
            <a:ext cx="1237235" cy="252000"/>
            <a:chOff x="4706365" y="7595192"/>
            <a:chExt cx="1237235" cy="252000"/>
          </a:xfrm>
        </p:grpSpPr>
        <p:cxnSp>
          <p:nvCxnSpPr>
            <p:cNvPr id="14" name="꺾인 연결선 14">
              <a:extLst>
                <a:ext uri="{FF2B5EF4-FFF2-40B4-BE49-F238E27FC236}">
                  <a16:creationId xmlns:a16="http://schemas.microsoft.com/office/drawing/2014/main" id="{AEA3FA5B-55A5-4FB2-AEF8-FB12D8E0FC0E}"/>
                </a:ext>
              </a:extLst>
            </p:cNvPr>
            <p:cNvCxnSpPr>
              <a:stCxn id="15" idx="3"/>
            </p:cNvCxnSpPr>
            <p:nvPr/>
          </p:nvCxnSpPr>
          <p:spPr>
            <a:xfrm flipV="1">
              <a:off x="4960593" y="7714256"/>
              <a:ext cx="312884" cy="6936"/>
            </a:xfrm>
            <a:prstGeom prst="bentConnector3">
              <a:avLst>
                <a:gd name="adj1" fmla="val 50000"/>
              </a:avLst>
            </a:prstGeom>
            <a:ln w="158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모서리가 둥근 직사각형 12">
              <a:extLst>
                <a:ext uri="{FF2B5EF4-FFF2-40B4-BE49-F238E27FC236}">
                  <a16:creationId xmlns:a16="http://schemas.microsoft.com/office/drawing/2014/main" id="{CBBA21CC-7F47-49E8-BF85-1E9CA846E2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06365" y="7595192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14118EE-F7B3-4444-9D2A-2F2ABB63723D}"/>
                </a:ext>
              </a:extLst>
            </p:cNvPr>
            <p:cNvSpPr/>
            <p:nvPr/>
          </p:nvSpPr>
          <p:spPr>
            <a:xfrm>
              <a:off x="5265175" y="7595192"/>
              <a:ext cx="678425" cy="238128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실명인증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D0E42F-91B3-44BF-8E9C-289F9C1DB902}"/>
              </a:ext>
            </a:extLst>
          </p:cNvPr>
          <p:cNvSpPr txBox="1"/>
          <p:nvPr/>
        </p:nvSpPr>
        <p:spPr>
          <a:xfrm>
            <a:off x="357961" y="8281968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휴대폰 인증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공공아이핀 인증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개의 인증수단 중 하나를 선택하여 본인인증을 완료한 후 회원정보 입력 페이지로 이동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30" y="1352600"/>
            <a:ext cx="6617032" cy="6893061"/>
          </a:xfrm>
          <a:prstGeom prst="rect">
            <a:avLst/>
          </a:prstGeom>
        </p:spPr>
      </p:pic>
      <p:sp>
        <p:nvSpPr>
          <p:cNvPr id="23" name="모서리가 둥근 직사각형 6">
            <a:extLst>
              <a:ext uri="{FF2B5EF4-FFF2-40B4-BE49-F238E27FC236}">
                <a16:creationId xmlns:a16="http://schemas.microsoft.com/office/drawing/2014/main" id="{3E90A8E9-B0A6-4606-BD28-697818A36CAE}"/>
              </a:ext>
            </a:extLst>
          </p:cNvPr>
          <p:cNvSpPr>
            <a:spLocks noChangeAspect="1"/>
          </p:cNvSpPr>
          <p:nvPr/>
        </p:nvSpPr>
        <p:spPr>
          <a:xfrm>
            <a:off x="642208" y="3584848"/>
            <a:ext cx="21581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F902722-0C35-42A6-9561-26CEB711EFAB}"/>
              </a:ext>
            </a:extLst>
          </p:cNvPr>
          <p:cNvSpPr/>
          <p:nvPr/>
        </p:nvSpPr>
        <p:spPr>
          <a:xfrm>
            <a:off x="1651824" y="3800872"/>
            <a:ext cx="4730298" cy="4116831"/>
          </a:xfrm>
          <a:prstGeom prst="rect">
            <a:avLst/>
          </a:prstGeom>
          <a:noFill/>
          <a:ln w="28575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8">
            <a:extLst>
              <a:ext uri="{FF2B5EF4-FFF2-40B4-BE49-F238E27FC236}">
                <a16:creationId xmlns:a16="http://schemas.microsoft.com/office/drawing/2014/main" id="{F5218253-DCD2-4715-9EFF-9DA9B398ADA1}"/>
              </a:ext>
            </a:extLst>
          </p:cNvPr>
          <p:cNvCxnSpPr>
            <a:stCxn id="23" idx="3"/>
            <a:endCxn id="24" idx="0"/>
          </p:cNvCxnSpPr>
          <p:nvPr/>
        </p:nvCxnSpPr>
        <p:spPr>
          <a:xfrm>
            <a:off x="858026" y="3710848"/>
            <a:ext cx="3158947" cy="90024"/>
          </a:xfrm>
          <a:prstGeom prst="bentConnector2">
            <a:avLst/>
          </a:prstGeom>
          <a:ln w="285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85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ACDA6E9A-EAE0-4942-8347-E61021092318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A81AD96-2775-4206-B08B-86D2E0735429}"/>
              </a:ext>
            </a:extLst>
          </p:cNvPr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1-4.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- 14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세미만 가입동의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6339DD-FAD0-409B-8B54-3F1F44C3C6C1}"/>
              </a:ext>
            </a:extLst>
          </p:cNvPr>
          <p:cNvSpPr txBox="1"/>
          <p:nvPr/>
        </p:nvSpPr>
        <p:spPr>
          <a:xfrm>
            <a:off x="405458" y="8116382"/>
            <a:ext cx="6511152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법정대리인 이름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관계 등을 입력하고 실명인증을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보안문자를 입력해야 다음 단계 진행이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82" y="1409141"/>
            <a:ext cx="6343816" cy="674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3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1-5.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필수입력사항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331" y="8769424"/>
            <a:ext cx="600079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필수 회원정보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부가정보를 입력 후 보안문자 인증을 확인 한 뒤 회원가입 신청을 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359095A-C126-A9A5-E517-B68D28CC26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141"/>
          <a:stretch/>
        </p:blipFill>
        <p:spPr>
          <a:xfrm>
            <a:off x="429399" y="1290879"/>
            <a:ext cx="6000791" cy="747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1-6.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 부가정보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5" name="_x397473584" descr="EMB000021542b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" y="2952881"/>
            <a:ext cx="6711629" cy="343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DE1BC8-BA3B-A493-06D6-D9EC8D5D4010}"/>
              </a:ext>
            </a:extLst>
          </p:cNvPr>
          <p:cNvSpPr txBox="1"/>
          <p:nvPr/>
        </p:nvSpPr>
        <p:spPr>
          <a:xfrm>
            <a:off x="429398" y="7185248"/>
            <a:ext cx="6000791" cy="126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 부가정보를 입력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하고 저장버튼을 누르면 회원가입이 완료됩니다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희망지역 선택은 소속 센터가 아닌 실제 희망하는 지역을 선택하시면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7568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192FF0A5-6761-4B89-963E-29A87378B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19" y="1421449"/>
            <a:ext cx="5650481" cy="7063102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1-7.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약관 동의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593736"/>
            <a:ext cx="6511152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항목에 동의여부를 선택하고 하단의 다음버튼을 클릭하여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회원정보 입력 화면으로 이동</a:t>
            </a:r>
          </a:p>
        </p:txBody>
      </p:sp>
      <p:sp>
        <p:nvSpPr>
          <p:cNvPr id="9" name="모서리가 둥근 직사각형 12">
            <a:extLst>
              <a:ext uri="{FF2B5EF4-FFF2-40B4-BE49-F238E27FC236}">
                <a16:creationId xmlns:a16="http://schemas.microsoft.com/office/drawing/2014/main" id="{45F64313-5E14-4C63-85AF-4E86A4ED249E}"/>
              </a:ext>
            </a:extLst>
          </p:cNvPr>
          <p:cNvSpPr>
            <a:spLocks noChangeAspect="1"/>
          </p:cNvSpPr>
          <p:nvPr/>
        </p:nvSpPr>
        <p:spPr>
          <a:xfrm>
            <a:off x="4221882" y="8052616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AEE0B38-9734-4299-83D8-A443AE371E96}"/>
              </a:ext>
            </a:extLst>
          </p:cNvPr>
          <p:cNvSpPr/>
          <p:nvPr/>
        </p:nvSpPr>
        <p:spPr>
          <a:xfrm>
            <a:off x="4779047" y="8005583"/>
            <a:ext cx="648072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꺾인 연결선 14">
            <a:extLst>
              <a:ext uri="{FF2B5EF4-FFF2-40B4-BE49-F238E27FC236}">
                <a16:creationId xmlns:a16="http://schemas.microsoft.com/office/drawing/2014/main" id="{BAAE449A-3659-40C2-8C77-A8E16D59F2CC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4476110" y="8174532"/>
            <a:ext cx="302937" cy="4084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129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5EE9AA6-D1E2-4E53-9C1E-619A9CA8C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22" y="1287320"/>
            <a:ext cx="4629883" cy="7656522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1-8.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회원정보 입력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769424"/>
            <a:ext cx="6511152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필수 회원정보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부가정보를 입력 후 보안문자 인증을 확인 한 뒤 회원가입 신청을 합니다</a:t>
            </a:r>
          </a:p>
        </p:txBody>
      </p:sp>
      <p:sp>
        <p:nvSpPr>
          <p:cNvPr id="9" name="모서리가 둥근 직사각형 12">
            <a:extLst>
              <a:ext uri="{FF2B5EF4-FFF2-40B4-BE49-F238E27FC236}">
                <a16:creationId xmlns:a16="http://schemas.microsoft.com/office/drawing/2014/main" id="{45F64313-5E14-4C63-85AF-4E86A4ED249E}"/>
              </a:ext>
            </a:extLst>
          </p:cNvPr>
          <p:cNvSpPr>
            <a:spLocks noChangeAspect="1"/>
          </p:cNvSpPr>
          <p:nvPr/>
        </p:nvSpPr>
        <p:spPr>
          <a:xfrm>
            <a:off x="3544451" y="8358294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AEE0B38-9734-4299-83D8-A443AE371E96}"/>
              </a:ext>
            </a:extLst>
          </p:cNvPr>
          <p:cNvSpPr/>
          <p:nvPr/>
        </p:nvSpPr>
        <p:spPr>
          <a:xfrm>
            <a:off x="4101616" y="8311261"/>
            <a:ext cx="840346" cy="364413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꺾인 연결선 14">
            <a:extLst>
              <a:ext uri="{FF2B5EF4-FFF2-40B4-BE49-F238E27FC236}">
                <a16:creationId xmlns:a16="http://schemas.microsoft.com/office/drawing/2014/main" id="{BAAE449A-3659-40C2-8C77-A8E16D59F2CC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3798679" y="8484294"/>
            <a:ext cx="302937" cy="9174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875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현황조회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121352"/>
            <a:ext cx="6511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미등록 이주아동 약관동의 페이지 하단 회원가입 신청현황 버튼 클릭하여 현황조회 화면으로 이동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회원가입 시 등록한 정보 입력 후 확인 버튼을 클릭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1375A32-5748-4493-8808-D485F6FD4B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2269"/>
          <a:stretch/>
        </p:blipFill>
        <p:spPr>
          <a:xfrm>
            <a:off x="645419" y="1421450"/>
            <a:ext cx="5650481" cy="195866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FAE3895-2D92-4F57-A341-A2FB03DB3D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889" b="-1"/>
          <a:stretch/>
        </p:blipFill>
        <p:spPr>
          <a:xfrm>
            <a:off x="645419" y="3440832"/>
            <a:ext cx="5650481" cy="1632417"/>
          </a:xfrm>
          <a:prstGeom prst="rect">
            <a:avLst/>
          </a:prstGeom>
        </p:spPr>
      </p:pic>
      <p:sp>
        <p:nvSpPr>
          <p:cNvPr id="14" name="모서리가 둥근 직사각형 12">
            <a:extLst>
              <a:ext uri="{FF2B5EF4-FFF2-40B4-BE49-F238E27FC236}">
                <a16:creationId xmlns:a16="http://schemas.microsoft.com/office/drawing/2014/main" id="{27B2E3E8-5941-4676-96FF-E41FD9466BA2}"/>
              </a:ext>
            </a:extLst>
          </p:cNvPr>
          <p:cNvSpPr>
            <a:spLocks noChangeAspect="1"/>
          </p:cNvSpPr>
          <p:nvPr/>
        </p:nvSpPr>
        <p:spPr>
          <a:xfrm>
            <a:off x="578056" y="4631826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FFA0BCF-5AB0-4B0B-89E0-74F70F89663B}"/>
              </a:ext>
            </a:extLst>
          </p:cNvPr>
          <p:cNvSpPr/>
          <p:nvPr/>
        </p:nvSpPr>
        <p:spPr>
          <a:xfrm>
            <a:off x="1135221" y="4584793"/>
            <a:ext cx="648072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꺾인 연결선 14">
            <a:extLst>
              <a:ext uri="{FF2B5EF4-FFF2-40B4-BE49-F238E27FC236}">
                <a16:creationId xmlns:a16="http://schemas.microsoft.com/office/drawing/2014/main" id="{4320E97C-279C-4F30-8649-718E9A77ABF9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 flipV="1">
            <a:off x="832284" y="4753742"/>
            <a:ext cx="302937" cy="4084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>
            <a:extLst>
              <a:ext uri="{FF2B5EF4-FFF2-40B4-BE49-F238E27FC236}">
                <a16:creationId xmlns:a16="http://schemas.microsoft.com/office/drawing/2014/main" id="{F9968865-9A54-4A0C-A0DF-B64FBAA94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265" y="5504034"/>
            <a:ext cx="4854787" cy="215768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3" name="모서리가 둥근 직사각형 12">
            <a:extLst>
              <a:ext uri="{FF2B5EF4-FFF2-40B4-BE49-F238E27FC236}">
                <a16:creationId xmlns:a16="http://schemas.microsoft.com/office/drawing/2014/main" id="{643C3C15-5ACE-4691-A860-EBD6C6E34648}"/>
              </a:ext>
            </a:extLst>
          </p:cNvPr>
          <p:cNvSpPr>
            <a:spLocks noChangeAspect="1"/>
          </p:cNvSpPr>
          <p:nvPr/>
        </p:nvSpPr>
        <p:spPr>
          <a:xfrm>
            <a:off x="2296565" y="7326432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33163D9-8357-42CF-ADB6-7A5FD909A8F3}"/>
              </a:ext>
            </a:extLst>
          </p:cNvPr>
          <p:cNvSpPr/>
          <p:nvPr/>
        </p:nvSpPr>
        <p:spPr>
          <a:xfrm>
            <a:off x="2853730" y="7279399"/>
            <a:ext cx="648072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14">
            <a:extLst>
              <a:ext uri="{FF2B5EF4-FFF2-40B4-BE49-F238E27FC236}">
                <a16:creationId xmlns:a16="http://schemas.microsoft.com/office/drawing/2014/main" id="{054115CB-699B-4371-987E-20AC63262182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 flipV="1">
            <a:off x="2550793" y="7448348"/>
            <a:ext cx="302937" cy="4084"/>
          </a:xfrm>
          <a:prstGeom prst="bentConnector3">
            <a:avLst>
              <a:gd name="adj1" fmla="val 50000"/>
            </a:avLst>
          </a:prstGeom>
          <a:ln w="15875">
            <a:solidFill>
              <a:srgbClr val="F8B804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692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C1F6C730-D700-4839-A84C-7C1D11E53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11" y="6175997"/>
            <a:ext cx="5050861" cy="1904825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AA9B4A5F-530D-432D-85AD-AFA8864F0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12" y="3659385"/>
            <a:ext cx="5050862" cy="25036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609FFBE-7B10-48F9-8FF9-B87A181B6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12" y="1355119"/>
            <a:ext cx="5050862" cy="2243960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현황조회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승인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반려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15084" y="8121352"/>
            <a:ext cx="65111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‘신청’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상태일 경우 신청취소 가능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맑은 고딕"/>
              </a:rPr>
              <a:t>‘승인’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상태일 경우 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1365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자원봉사 포털에서 사용할 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ID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입력하고 보안문자를 입력 한 뒤 저장 버튼 클릭 </a:t>
            </a:r>
            <a:endParaRPr kumimoji="0" lang="en-US" altLang="ko-KR" sz="1400" b="0" dirty="0">
              <a:solidFill>
                <a:prstClr val="black"/>
              </a:solidFill>
              <a:latin typeface="맑은 고딕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tabLst/>
              <a:defRPr/>
            </a:pP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     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1365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자원봉사 포털 로그인 가능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회원가입시 입력한 비밀번호 사용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400" b="0" dirty="0">
              <a:solidFill>
                <a:prstClr val="black"/>
              </a:solidFill>
              <a:latin typeface="맑은 고딕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+mj-lt"/>
              <a:buAutoNum type="arabicPeriod" startAt="3"/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맑은 고딕"/>
              </a:rPr>
              <a:t>‘반려’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 상태일 경우 재신청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,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신청취소 가능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400" dirty="0">
                <a:solidFill>
                  <a:srgbClr val="00B050"/>
                </a:solidFill>
              </a:rPr>
              <a:t>신청취소일 경우 회원가입 처음부터 다시 해야함</a:t>
            </a:r>
            <a:r>
              <a:rPr lang="en-US" altLang="ko-KR" sz="1400" dirty="0">
                <a:solidFill>
                  <a:srgbClr val="00B050"/>
                </a:solidFill>
              </a:rPr>
              <a:t>.)</a:t>
            </a:r>
            <a:r>
              <a:rPr kumimoji="0" lang="en-US" altLang="ko-KR" sz="1400" b="0" dirty="0">
                <a:solidFill>
                  <a:prstClr val="black"/>
                </a:solidFill>
                <a:latin typeface="맑은 고딕"/>
              </a:rPr>
              <a:t> 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재신청 버튼 클릭 시 회원정보 입력 페이지로 이동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82FECDD-7436-40DF-A47C-31F1E812BA4E}"/>
              </a:ext>
            </a:extLst>
          </p:cNvPr>
          <p:cNvGrpSpPr/>
          <p:nvPr/>
        </p:nvGrpSpPr>
        <p:grpSpPr>
          <a:xfrm>
            <a:off x="978295" y="3681276"/>
            <a:ext cx="4915053" cy="2407971"/>
            <a:chOff x="576370" y="4024195"/>
            <a:chExt cx="4915053" cy="2407971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36F48F9E-01B3-44E3-B3F2-1DF51DD10B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" t="32775" r="15091"/>
            <a:stretch/>
          </p:blipFill>
          <p:spPr>
            <a:xfrm>
              <a:off x="576370" y="4024195"/>
              <a:ext cx="4915053" cy="2407971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3" name="모서리가 둥근 직사각형 12">
              <a:extLst>
                <a:ext uri="{FF2B5EF4-FFF2-40B4-BE49-F238E27FC236}">
                  <a16:creationId xmlns:a16="http://schemas.microsoft.com/office/drawing/2014/main" id="{643C3C15-5ACE-4691-A860-EBD6C6E346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861" y="6097968"/>
              <a:ext cx="254228" cy="252000"/>
            </a:xfrm>
            <a:prstGeom prst="roundRect">
              <a:avLst/>
            </a:prstGeom>
            <a:solidFill>
              <a:srgbClr val="F8B804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33163D9-8357-42CF-ADB6-7A5FD909A8F3}"/>
                </a:ext>
              </a:extLst>
            </p:cNvPr>
            <p:cNvSpPr/>
            <p:nvPr/>
          </p:nvSpPr>
          <p:spPr>
            <a:xfrm>
              <a:off x="2829026" y="6050935"/>
              <a:ext cx="648072" cy="337897"/>
            </a:xfrm>
            <a:prstGeom prst="rect">
              <a:avLst/>
            </a:prstGeom>
            <a:noFill/>
            <a:ln w="38100">
              <a:solidFill>
                <a:srgbClr val="F8B80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" name="꺾인 연결선 14">
              <a:extLst>
                <a:ext uri="{FF2B5EF4-FFF2-40B4-BE49-F238E27FC236}">
                  <a16:creationId xmlns:a16="http://schemas.microsoft.com/office/drawing/2014/main" id="{054115CB-699B-4371-987E-20AC63262182}"/>
                </a:ext>
              </a:extLst>
            </p:cNvPr>
            <p:cNvCxnSpPr>
              <a:stCxn id="23" idx="3"/>
              <a:endCxn id="24" idx="1"/>
            </p:cNvCxnSpPr>
            <p:nvPr/>
          </p:nvCxnSpPr>
          <p:spPr>
            <a:xfrm flipV="1">
              <a:off x="2526089" y="6219884"/>
              <a:ext cx="302937" cy="4084"/>
            </a:xfrm>
            <a:prstGeom prst="bentConnector3">
              <a:avLst>
                <a:gd name="adj1" fmla="val 50000"/>
              </a:avLst>
            </a:prstGeom>
            <a:ln w="15875">
              <a:solidFill>
                <a:srgbClr val="F8B804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31C8E4B-BF55-4F85-90A2-043827232559}"/>
              </a:ext>
            </a:extLst>
          </p:cNvPr>
          <p:cNvGrpSpPr/>
          <p:nvPr/>
        </p:nvGrpSpPr>
        <p:grpSpPr>
          <a:xfrm>
            <a:off x="972267" y="1409141"/>
            <a:ext cx="4915054" cy="2113050"/>
            <a:chOff x="440057" y="1582901"/>
            <a:chExt cx="5509628" cy="2378680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D98CC826-905D-41FD-BF5E-4C89D57AF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057" y="1582901"/>
              <a:ext cx="5509628" cy="237868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2" name="모서리가 둥근 직사각형 12">
              <a:extLst>
                <a:ext uri="{FF2B5EF4-FFF2-40B4-BE49-F238E27FC236}">
                  <a16:creationId xmlns:a16="http://schemas.microsoft.com/office/drawing/2014/main" id="{C50132F7-378A-41C2-9D17-5941BE9D06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4517" y="3654024"/>
              <a:ext cx="254228" cy="252000"/>
            </a:xfrm>
            <a:prstGeom prst="roundRect">
              <a:avLst/>
            </a:prstGeom>
            <a:solidFill>
              <a:srgbClr val="F8B804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FDD0E78-6724-4170-BD00-5F44F3CD5878}"/>
                </a:ext>
              </a:extLst>
            </p:cNvPr>
            <p:cNvSpPr/>
            <p:nvPr/>
          </p:nvSpPr>
          <p:spPr>
            <a:xfrm>
              <a:off x="2421682" y="3606991"/>
              <a:ext cx="648072" cy="337897"/>
            </a:xfrm>
            <a:prstGeom prst="rect">
              <a:avLst/>
            </a:prstGeom>
            <a:noFill/>
            <a:ln w="38100">
              <a:solidFill>
                <a:srgbClr val="F8B80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꺾인 연결선 14">
              <a:extLst>
                <a:ext uri="{FF2B5EF4-FFF2-40B4-BE49-F238E27FC236}">
                  <a16:creationId xmlns:a16="http://schemas.microsoft.com/office/drawing/2014/main" id="{B909D0A7-A651-49D0-A475-1F145C5FEEC6}"/>
                </a:ext>
              </a:extLst>
            </p:cNvPr>
            <p:cNvCxnSpPr>
              <a:stCxn id="22" idx="3"/>
              <a:endCxn id="26" idx="1"/>
            </p:cNvCxnSpPr>
            <p:nvPr/>
          </p:nvCxnSpPr>
          <p:spPr>
            <a:xfrm flipV="1">
              <a:off x="2118745" y="3775940"/>
              <a:ext cx="302937" cy="4084"/>
            </a:xfrm>
            <a:prstGeom prst="bentConnector3">
              <a:avLst>
                <a:gd name="adj1" fmla="val 50000"/>
              </a:avLst>
            </a:prstGeom>
            <a:ln w="15875">
              <a:solidFill>
                <a:srgbClr val="F8B804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78DF3AC1-304D-4949-BB7E-5BC2FF2F8C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637" r="17136" b="2358"/>
          <a:stretch/>
        </p:blipFill>
        <p:spPr>
          <a:xfrm>
            <a:off x="972267" y="6254703"/>
            <a:ext cx="4915054" cy="17897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9" name="모서리가 둥근 직사각형 11">
            <a:extLst>
              <a:ext uri="{FF2B5EF4-FFF2-40B4-BE49-F238E27FC236}">
                <a16:creationId xmlns:a16="http://schemas.microsoft.com/office/drawing/2014/main" id="{AD91BA04-A085-48F4-814C-D1EB80C58DC6}"/>
              </a:ext>
            </a:extLst>
          </p:cNvPr>
          <p:cNvSpPr>
            <a:spLocks noChangeAspect="1"/>
          </p:cNvSpPr>
          <p:nvPr/>
        </p:nvSpPr>
        <p:spPr>
          <a:xfrm>
            <a:off x="608457" y="122911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38" name="모서리가 둥근 직사각형 11">
            <a:extLst>
              <a:ext uri="{FF2B5EF4-FFF2-40B4-BE49-F238E27FC236}">
                <a16:creationId xmlns:a16="http://schemas.microsoft.com/office/drawing/2014/main" id="{2426A86D-091A-4C75-B04B-560154246231}"/>
              </a:ext>
            </a:extLst>
          </p:cNvPr>
          <p:cNvSpPr>
            <a:spLocks noChangeAspect="1"/>
          </p:cNvSpPr>
          <p:nvPr/>
        </p:nvSpPr>
        <p:spPr>
          <a:xfrm>
            <a:off x="608457" y="3533385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40" name="모서리가 둥근 직사각형 11">
            <a:extLst>
              <a:ext uri="{FF2B5EF4-FFF2-40B4-BE49-F238E27FC236}">
                <a16:creationId xmlns:a16="http://schemas.microsoft.com/office/drawing/2014/main" id="{7A248F2E-D275-4C50-B3E6-F4AA3052958F}"/>
              </a:ext>
            </a:extLst>
          </p:cNvPr>
          <p:cNvSpPr>
            <a:spLocks noChangeAspect="1"/>
          </p:cNvSpPr>
          <p:nvPr/>
        </p:nvSpPr>
        <p:spPr>
          <a:xfrm>
            <a:off x="608457" y="625470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890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회원가입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1-9.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미등록 이주아동 회원 가입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현황조회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재신청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873F5-5222-45EF-848E-338A52827746}"/>
              </a:ext>
            </a:extLst>
          </p:cNvPr>
          <p:cNvSpPr txBox="1"/>
          <p:nvPr/>
        </p:nvSpPr>
        <p:spPr>
          <a:xfrm>
            <a:off x="278314" y="8462808"/>
            <a:ext cx="6511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변경을 원하는 정보를 수정하여 입력하고 보안문자를 입력 한 뒤 재신청 버튼 클릭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성별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생년월일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비밀번호 변경 불가능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AutoNum type="arabicPeriod"/>
              <a:tabLst/>
              <a:defRPr/>
            </a:pP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‘</a:t>
            </a:r>
            <a:r>
              <a:rPr kumimoji="0" lang="ko-KR" altLang="en-US" sz="1400" b="0" dirty="0" err="1">
                <a:solidFill>
                  <a:prstClr val="black"/>
                </a:solidFill>
                <a:latin typeface="맑은 고딕"/>
              </a:rPr>
              <a:t>재신청’일</a:t>
            </a:r>
            <a:r>
              <a:rPr kumimoji="0" lang="ko-KR" altLang="en-US" sz="1400" b="0" dirty="0">
                <a:solidFill>
                  <a:prstClr val="black"/>
                </a:solidFill>
                <a:latin typeface="맑은 고딕"/>
              </a:rPr>
              <a:t> 경우 신청취소 가능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A6BF3E3-4579-49C2-9E82-BAE4E354B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40" r="1272" b="9051"/>
          <a:stretch/>
        </p:blipFill>
        <p:spPr>
          <a:xfrm>
            <a:off x="549474" y="1338727"/>
            <a:ext cx="4320480" cy="706110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9F22E2A-57DC-4E54-87D3-E4DB41F84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750" y="4448944"/>
            <a:ext cx="3945837" cy="17281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5" name="모서리가 둥근 직사각형 12">
            <a:extLst>
              <a:ext uri="{FF2B5EF4-FFF2-40B4-BE49-F238E27FC236}">
                <a16:creationId xmlns:a16="http://schemas.microsoft.com/office/drawing/2014/main" id="{684F0F4A-91E0-46C9-96BE-19E854B3CD3F}"/>
              </a:ext>
            </a:extLst>
          </p:cNvPr>
          <p:cNvSpPr>
            <a:spLocks noChangeAspect="1"/>
          </p:cNvSpPr>
          <p:nvPr/>
        </p:nvSpPr>
        <p:spPr>
          <a:xfrm>
            <a:off x="1807414" y="7873479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589D03C-5780-4174-AE28-7E5E5B877581}"/>
              </a:ext>
            </a:extLst>
          </p:cNvPr>
          <p:cNvSpPr/>
          <p:nvPr/>
        </p:nvSpPr>
        <p:spPr>
          <a:xfrm>
            <a:off x="2061642" y="7999479"/>
            <a:ext cx="648072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7D39D56A-663A-462E-8276-437CDF7CB1B3}"/>
              </a:ext>
            </a:extLst>
          </p:cNvPr>
          <p:cNvCxnSpPr>
            <a:cxnSpLocks/>
          </p:cNvCxnSpPr>
          <p:nvPr/>
        </p:nvCxnSpPr>
        <p:spPr>
          <a:xfrm flipV="1">
            <a:off x="2913750" y="6105129"/>
            <a:ext cx="1164116" cy="176835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모서리가 둥근 직사각형 12">
            <a:extLst>
              <a:ext uri="{FF2B5EF4-FFF2-40B4-BE49-F238E27FC236}">
                <a16:creationId xmlns:a16="http://schemas.microsoft.com/office/drawing/2014/main" id="{B66FA5FA-9C30-4E25-B27B-33FC4FF2230D}"/>
              </a:ext>
            </a:extLst>
          </p:cNvPr>
          <p:cNvSpPr>
            <a:spLocks noChangeAspect="1"/>
          </p:cNvSpPr>
          <p:nvPr/>
        </p:nvSpPr>
        <p:spPr>
          <a:xfrm>
            <a:off x="4012423" y="5712892"/>
            <a:ext cx="254228" cy="252000"/>
          </a:xfrm>
          <a:prstGeom prst="roundRect">
            <a:avLst/>
          </a:prstGeom>
          <a:solidFill>
            <a:srgbClr val="F8B80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19B366B-0379-42D5-909C-DD6C3D02F30F}"/>
              </a:ext>
            </a:extLst>
          </p:cNvPr>
          <p:cNvSpPr/>
          <p:nvPr/>
        </p:nvSpPr>
        <p:spPr>
          <a:xfrm>
            <a:off x="4266651" y="5838892"/>
            <a:ext cx="648072" cy="337897"/>
          </a:xfrm>
          <a:prstGeom prst="rect">
            <a:avLst/>
          </a:prstGeom>
          <a:noFill/>
          <a:ln w="38100">
            <a:solidFill>
              <a:srgbClr val="F8B80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827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2-1.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간편인증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SNS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로그인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27911" y="8193360"/>
            <a:ext cx="6000791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1365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회원은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간편인증을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통해 본인인증 후 로그인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하기 위해서는 웹에서 회원가입 및 기본 로그인 후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마이페이지에서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계정을 등록한 후에 이용하실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30" y="1251181"/>
            <a:ext cx="6566732" cy="687017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891443" y="6094355"/>
            <a:ext cx="2060996" cy="136931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>
            <a:spLocks noChangeAspect="1"/>
          </p:cNvSpPr>
          <p:nvPr/>
        </p:nvSpPr>
        <p:spPr>
          <a:xfrm>
            <a:off x="3643749" y="580985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4" name="Shape 19"/>
          <p:cNvCxnSpPr>
            <a:stCxn id="13" idx="1"/>
          </p:cNvCxnSpPr>
          <p:nvPr/>
        </p:nvCxnSpPr>
        <p:spPr>
          <a:xfrm rot="10800000" flipV="1">
            <a:off x="3413673" y="5935851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19"/>
          <p:cNvCxnSpPr/>
          <p:nvPr/>
        </p:nvCxnSpPr>
        <p:spPr>
          <a:xfrm rot="10800000" flipV="1">
            <a:off x="1547202" y="2939965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1FFDA50E-F8A7-43F5-809A-BFC199BF2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294" y="3007885"/>
            <a:ext cx="4326804" cy="864995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789036" y="2864768"/>
            <a:ext cx="4377061" cy="864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>
            <a:spLocks noChangeAspect="1"/>
          </p:cNvSpPr>
          <p:nvPr/>
        </p:nvSpPr>
        <p:spPr>
          <a:xfrm>
            <a:off x="1675293" y="2704739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5E89DF6-020C-4DDB-A69C-4945D1CF57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74" y="3116768"/>
            <a:ext cx="2308014" cy="167535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7D167A81-7FDE-4E45-836B-5A8AC20B8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2960" y="2513972"/>
            <a:ext cx="3431090" cy="2988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2054" y="53130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/>
              <a:t>디지털원패스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3930" y="7191824"/>
            <a:ext cx="1626554" cy="131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85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A609EF1-D975-4B26-B3C6-348708898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43" y="1374059"/>
            <a:ext cx="6126560" cy="47276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자원봉사포털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SNS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로그인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41091" y="6681192"/>
            <a:ext cx="6000791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 후 연동하기를 희망하는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선택하면 팝업 창을 통해 로그인 화면이 생성됩니다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해당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로그인을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하면 연동이 완료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(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모바일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SNS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이용을 위해서는 웹에서 먼저 연동을 한 뒤 이용하실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46"/>
          <a:stretch/>
        </p:blipFill>
        <p:spPr>
          <a:xfrm>
            <a:off x="4549218" y="1950421"/>
            <a:ext cx="2071283" cy="1659927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4526862" y="1916289"/>
            <a:ext cx="2071283" cy="172819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>
            <a:spLocks noChangeAspect="1"/>
          </p:cNvSpPr>
          <p:nvPr/>
        </p:nvSpPr>
        <p:spPr>
          <a:xfrm>
            <a:off x="6107605" y="156862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6" name="Shape 19"/>
          <p:cNvCxnSpPr>
            <a:stCxn id="15" idx="1"/>
          </p:cNvCxnSpPr>
          <p:nvPr/>
        </p:nvCxnSpPr>
        <p:spPr>
          <a:xfrm rot="10800000" flipV="1">
            <a:off x="5877529" y="1694623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629594" y="4102468"/>
            <a:ext cx="4812288" cy="157061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>
            <a:spLocks noChangeAspect="1"/>
          </p:cNvSpPr>
          <p:nvPr/>
        </p:nvSpPr>
        <p:spPr>
          <a:xfrm>
            <a:off x="5457746" y="380087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9" name="Shape 19"/>
          <p:cNvCxnSpPr>
            <a:stCxn id="18" idx="1"/>
          </p:cNvCxnSpPr>
          <p:nvPr/>
        </p:nvCxnSpPr>
        <p:spPr>
          <a:xfrm rot="10800000" flipV="1">
            <a:off x="5227670" y="3926871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72217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이용약관 및 개인정보 수집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 이용 재동의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41091" y="7761312"/>
            <a:ext cx="6000791" cy="1609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 항목을 동의한 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년이 경과했을 경우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알림창이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뜨고 확인버튼을 누르면 재동의 페이지로 이동합니다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이용약관과 개인정보 수집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 항목에 동의여부를 선택하고 하단의 저장버튼을 클릭하면 로그인 된 상태로 메인페이지로 이동하게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동의하지 않으면 로그인 서비스 이용불가 합니다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b="10151"/>
          <a:stretch/>
        </p:blipFill>
        <p:spPr>
          <a:xfrm>
            <a:off x="1491491" y="1626590"/>
            <a:ext cx="4248150" cy="92428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72" y="2862988"/>
            <a:ext cx="5230788" cy="45862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4941962" y="2124168"/>
            <a:ext cx="720080" cy="41872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>
            <a:spLocks noChangeAspect="1"/>
          </p:cNvSpPr>
          <p:nvPr/>
        </p:nvSpPr>
        <p:spPr>
          <a:xfrm>
            <a:off x="5839862" y="178464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6" name="Shape 19"/>
          <p:cNvCxnSpPr>
            <a:stCxn id="15" idx="1"/>
          </p:cNvCxnSpPr>
          <p:nvPr/>
        </p:nvCxnSpPr>
        <p:spPr>
          <a:xfrm rot="10800000" flipV="1">
            <a:off x="5609786" y="1910647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545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b="10151"/>
          <a:stretch/>
        </p:blipFill>
        <p:spPr>
          <a:xfrm>
            <a:off x="1225070" y="1568624"/>
            <a:ext cx="4514571" cy="98224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2-4.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본인인증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29398" y="7486116"/>
            <a:ext cx="6000791" cy="1586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본인인증 고유코드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(Ci)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값이 존재하지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알림창이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뜨고 확인버튼을 누르면 재동의 페이지로 이동합니다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주민번호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보안문자를 입력하고 하단의 실명인증 버튼을 클릭하면 본인확인 후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로그인 된 상태로 메인페이지로 이동하게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동의하지 않으면 로그인 서비스 이용불가 합니다 </a:t>
            </a:r>
            <a:b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</a:b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(SNS</a:t>
            </a:r>
            <a:r>
              <a:rPr lang="ko-KR" altLang="en-US" sz="1600" b="1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로그인포함</a:t>
            </a:r>
            <a:r>
              <a:rPr lang="en-US" altLang="ko-KR" sz="1600" b="1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0660BE48-7CD3-47C7-A377-34372EAC2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33" y="3850622"/>
            <a:ext cx="5987979" cy="302433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5771DC7-B3CF-497C-9771-92DDEA6B9B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87"/>
          <a:stretch/>
        </p:blipFill>
        <p:spPr>
          <a:xfrm>
            <a:off x="1289060" y="1633662"/>
            <a:ext cx="4386589" cy="887741"/>
          </a:xfrm>
          <a:prstGeom prst="rect">
            <a:avLst/>
          </a:prstGeom>
        </p:spPr>
      </p:pic>
      <p:sp>
        <p:nvSpPr>
          <p:cNvPr id="15" name="모서리가 둥근 직사각형 14"/>
          <p:cNvSpPr>
            <a:spLocks noChangeAspect="1"/>
          </p:cNvSpPr>
          <p:nvPr/>
        </p:nvSpPr>
        <p:spPr>
          <a:xfrm>
            <a:off x="5839862" y="178464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6" name="Shape 19"/>
          <p:cNvCxnSpPr>
            <a:stCxn id="15" idx="1"/>
          </p:cNvCxnSpPr>
          <p:nvPr/>
        </p:nvCxnSpPr>
        <p:spPr>
          <a:xfrm rot="10800000" flipV="1">
            <a:off x="5609786" y="1910647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4955569" y="2003224"/>
            <a:ext cx="720080" cy="41872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431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시간인증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오프라인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395410" y="7433807"/>
            <a:ext cx="6000791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봉사조회는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시간인증봉사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활동인증봉사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 나눠지며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각각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온라인자원봉사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 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나뉘게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세부활동사항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장소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요건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상태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선택해서 검색 하면 해당 일감 정보가 화면에 보여지게 되며 일감을 클릭하면 일감정보를 확인하실 수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435C7F1-251C-C2B3-31DD-9F250B4D4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07" y="1409141"/>
            <a:ext cx="6275939" cy="518731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CDFD80B-BE01-64CB-1A3A-E9BE7DACF662}"/>
              </a:ext>
            </a:extLst>
          </p:cNvPr>
          <p:cNvGrpSpPr/>
          <p:nvPr/>
        </p:nvGrpSpPr>
        <p:grpSpPr>
          <a:xfrm>
            <a:off x="111672" y="1568624"/>
            <a:ext cx="6636243" cy="4968552"/>
            <a:chOff x="33911" y="1327614"/>
            <a:chExt cx="6636243" cy="4968552"/>
          </a:xfrm>
        </p:grpSpPr>
        <p:sp>
          <p:nvSpPr>
            <p:cNvPr id="10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911" y="1327614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183681" y="5581786"/>
              <a:ext cx="6478679" cy="714380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178599" y="1447818"/>
              <a:ext cx="6491555" cy="3532641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87" y="5720102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4048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활동인증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온라인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294142" y="6956326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봉사조회는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시간인증봉사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활동인증봉사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로 나눠지며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각각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온라인자원봉사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 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”, “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온라인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오프라인 자원봉사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나뉘게 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245" y="3005425"/>
            <a:ext cx="4968156" cy="2880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B14834-E704-CE09-B111-9B264F834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0" y="1712640"/>
            <a:ext cx="6290669" cy="331236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A169F6A-E4F3-A306-DB05-F8D6C4A8BB89}"/>
              </a:ext>
            </a:extLst>
          </p:cNvPr>
          <p:cNvGrpSpPr/>
          <p:nvPr/>
        </p:nvGrpSpPr>
        <p:grpSpPr>
          <a:xfrm>
            <a:off x="45418" y="1496616"/>
            <a:ext cx="6616185" cy="4104456"/>
            <a:chOff x="165723" y="1496616"/>
            <a:chExt cx="6616185" cy="4104456"/>
          </a:xfrm>
        </p:grpSpPr>
        <p:sp>
          <p:nvSpPr>
            <p:cNvPr id="8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723" y="1496616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310411" y="1616820"/>
              <a:ext cx="6471497" cy="3984252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1560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9" y="1200086"/>
            <a:ext cx="6094090" cy="6226722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상세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FE3267-CEA8-47CA-B9F3-120CF3999E21}"/>
              </a:ext>
            </a:extLst>
          </p:cNvPr>
          <p:cNvSpPr txBox="1"/>
          <p:nvPr/>
        </p:nvSpPr>
        <p:spPr>
          <a:xfrm>
            <a:off x="572275" y="7530564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자원봉사활동 상세 내용을 확인 후 신청하기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C001A88-3880-4B83-8C09-0446453FD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82" y="1850147"/>
            <a:ext cx="5472608" cy="31680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4149875" y="1850148"/>
            <a:ext cx="792088" cy="31680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4005186" y="173645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295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3.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개인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3-3.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개인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29FFC5-DCC8-9337-D6CA-9A8927ED3216}"/>
              </a:ext>
            </a:extLst>
          </p:cNvPr>
          <p:cNvGrpSpPr/>
          <p:nvPr/>
        </p:nvGrpSpPr>
        <p:grpSpPr>
          <a:xfrm>
            <a:off x="1194294" y="1198174"/>
            <a:ext cx="4679191" cy="8292226"/>
            <a:chOff x="838835" y="1193570"/>
            <a:chExt cx="5181918" cy="89553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094" b="23922"/>
            <a:stretch/>
          </p:blipFill>
          <p:spPr>
            <a:xfrm>
              <a:off x="849839" y="7212417"/>
              <a:ext cx="5170914" cy="38324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44E9962-7D31-27D8-2AAE-3AA64EEC4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835" y="1193570"/>
              <a:ext cx="4990018" cy="607094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68EC42E-9A5B-516A-A5B3-B09133202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4591" y="7595659"/>
              <a:ext cx="4788198" cy="255322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C3D4C53-DC12-7A66-C826-E2EBD591DBF7}"/>
              </a:ext>
            </a:extLst>
          </p:cNvPr>
          <p:cNvGrpSpPr/>
          <p:nvPr/>
        </p:nvGrpSpPr>
        <p:grpSpPr>
          <a:xfrm>
            <a:off x="4111670" y="3656856"/>
            <a:ext cx="1717182" cy="718045"/>
            <a:chOff x="9105213" y="3920716"/>
            <a:chExt cx="1717182" cy="718045"/>
          </a:xfrm>
        </p:grpSpPr>
        <p:sp>
          <p:nvSpPr>
            <p:cNvPr id="18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05213" y="3920716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9287432" y="4040920"/>
              <a:ext cx="1534963" cy="597841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33449" y="8224108"/>
            <a:ext cx="600079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달력에서 원하는 날짜를 선택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정보제공 및 수신동의에 체크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신청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17AEDE-93A0-A716-3684-BA4AEAF19DC1}"/>
              </a:ext>
            </a:extLst>
          </p:cNvPr>
          <p:cNvGrpSpPr/>
          <p:nvPr/>
        </p:nvGrpSpPr>
        <p:grpSpPr>
          <a:xfrm>
            <a:off x="2781722" y="7545288"/>
            <a:ext cx="1296816" cy="374296"/>
            <a:chOff x="8858313" y="6992147"/>
            <a:chExt cx="1296816" cy="374296"/>
          </a:xfrm>
        </p:grpSpPr>
        <p:sp>
          <p:nvSpPr>
            <p:cNvPr id="20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58313" y="6992147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9061520" y="7118147"/>
              <a:ext cx="1093609" cy="24829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70E68DB-A09A-5994-7F34-AFF9FC23E4CD}"/>
              </a:ext>
            </a:extLst>
          </p:cNvPr>
          <p:cNvGrpSpPr/>
          <p:nvPr/>
        </p:nvGrpSpPr>
        <p:grpSpPr>
          <a:xfrm>
            <a:off x="4915847" y="8940886"/>
            <a:ext cx="900354" cy="453913"/>
            <a:chOff x="11131710" y="7667438"/>
            <a:chExt cx="900354" cy="453913"/>
          </a:xfrm>
        </p:grpSpPr>
        <p:sp>
          <p:nvSpPr>
            <p:cNvPr id="22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77836" y="7667438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3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11131710" y="7825436"/>
              <a:ext cx="679604" cy="295915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3410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·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조회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9FEC-389A-49A1-AE93-87EAC66C1789}"/>
              </a:ext>
            </a:extLst>
          </p:cNvPr>
          <p:cNvSpPr txBox="1"/>
          <p:nvPr/>
        </p:nvSpPr>
        <p:spPr>
          <a:xfrm>
            <a:off x="315470" y="8098804"/>
            <a:ext cx="6000791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기업단체참여 메뉴에서 원하는 지역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대상을 선택하여 조건 별 검색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제목을 클릭하여 상세페이지로 이동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BD541-888B-9AFB-497D-4434CAAB8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7640"/>
            <a:ext cx="6859588" cy="374941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67E7E9C-8488-79B2-FBF0-A6CE78C10BC0}"/>
              </a:ext>
            </a:extLst>
          </p:cNvPr>
          <p:cNvGrpSpPr/>
          <p:nvPr/>
        </p:nvGrpSpPr>
        <p:grpSpPr>
          <a:xfrm>
            <a:off x="1303358" y="1635632"/>
            <a:ext cx="5510812" cy="3348441"/>
            <a:chOff x="1174205" y="2000672"/>
            <a:chExt cx="5510812" cy="3348441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1284417" y="2120874"/>
              <a:ext cx="5400600" cy="3228239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4205" y="2000672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B090441-7883-FC44-1669-1F06E6CFD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70" y="5993886"/>
            <a:ext cx="6164668" cy="162341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5251154-DD46-96E6-B136-FFE83F491585}"/>
              </a:ext>
            </a:extLst>
          </p:cNvPr>
          <p:cNvGrpSpPr/>
          <p:nvPr/>
        </p:nvGrpSpPr>
        <p:grpSpPr>
          <a:xfrm>
            <a:off x="149454" y="6518600"/>
            <a:ext cx="6535563" cy="1098696"/>
            <a:chOff x="149454" y="6518600"/>
            <a:chExt cx="6535563" cy="1098696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294142" y="6638804"/>
              <a:ext cx="6390875" cy="978492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9454" y="6518600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1669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35" y="1568624"/>
            <a:ext cx="6350736" cy="5677716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상세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FE3267-CEA8-47CA-B9F3-120CF3999E21}"/>
              </a:ext>
            </a:extLst>
          </p:cNvPr>
          <p:cNvSpPr txBox="1"/>
          <p:nvPr/>
        </p:nvSpPr>
        <p:spPr>
          <a:xfrm>
            <a:off x="302975" y="7833320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자원봉사활동 상세 내용을 확인 후 신청하기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EB5A748-7C3D-41A6-9424-C9528E35FDE2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·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682" y="5961112"/>
            <a:ext cx="1485900" cy="14401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9D48FBD-576B-46E0-92C1-906A31686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98" y="2360712"/>
            <a:ext cx="5472608" cy="31680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4293891" y="2360712"/>
            <a:ext cx="792088" cy="36004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4149202" y="224050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668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4-3.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봉사조회 및 신청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기업 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·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단체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신청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 조회 및 신청 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기업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·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단체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41BBAE6-1ED4-3A2B-C343-120F2889DD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94" b="23922"/>
          <a:stretch/>
        </p:blipFill>
        <p:spPr>
          <a:xfrm>
            <a:off x="714463" y="7449138"/>
            <a:ext cx="5608060" cy="426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6C5D31-CBC6-3C7E-8274-60FD8665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63" y="1193570"/>
            <a:ext cx="5430661" cy="627619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B53D6CF-1305-F61E-7700-03BA141E71C8}"/>
              </a:ext>
            </a:extLst>
          </p:cNvPr>
          <p:cNvGrpSpPr/>
          <p:nvPr/>
        </p:nvGrpSpPr>
        <p:grpSpPr>
          <a:xfrm>
            <a:off x="5015784" y="4592960"/>
            <a:ext cx="1306739" cy="967929"/>
            <a:chOff x="8757713" y="3680668"/>
            <a:chExt cx="1306739" cy="967929"/>
          </a:xfrm>
        </p:grpSpPr>
        <p:sp>
          <p:nvSpPr>
            <p:cNvPr id="12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57713" y="3680668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8902402" y="3800872"/>
              <a:ext cx="1162050" cy="847725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7EB2ECF-52A4-AA35-FC0D-67D687CD9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709" y="7752208"/>
            <a:ext cx="5393669" cy="20842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61442" y="8481392"/>
            <a:ext cx="600079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달력에서 원하는 날짜를 선택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소속회원 정보 제공동의에 체크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단체신청 탭을 클릭 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봉사활동 신청 버튼을 클릭합니다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AFFCE9-7B38-737E-8EA9-F27B0DC1697F}"/>
              </a:ext>
            </a:extLst>
          </p:cNvPr>
          <p:cNvGrpSpPr/>
          <p:nvPr/>
        </p:nvGrpSpPr>
        <p:grpSpPr>
          <a:xfrm>
            <a:off x="2780729" y="8301867"/>
            <a:ext cx="1298127" cy="475667"/>
            <a:chOff x="7713814" y="6932178"/>
            <a:chExt cx="1298127" cy="475667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7858503" y="7052382"/>
              <a:ext cx="1153438" cy="355463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13814" y="6932178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B1F690-F663-68C5-F3B1-A58186102903}"/>
              </a:ext>
            </a:extLst>
          </p:cNvPr>
          <p:cNvGrpSpPr/>
          <p:nvPr/>
        </p:nvGrpSpPr>
        <p:grpSpPr>
          <a:xfrm>
            <a:off x="5053478" y="9396475"/>
            <a:ext cx="1301188" cy="461719"/>
            <a:chOff x="9727491" y="7378523"/>
            <a:chExt cx="1301188" cy="46171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9727491" y="7484779"/>
              <a:ext cx="1153438" cy="355463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74451" y="7378523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3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221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E0A110A-876F-47FE-9861-2F91C0F4D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10" y="1414962"/>
            <a:ext cx="6357484" cy="6768750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33494" y="8853529"/>
            <a:ext cx="600079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진행 중인 봉사 현황을 확인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참여실적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활동통계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실적확인서발행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부가정보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7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484905" y="416091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29593" y="4281116"/>
            <a:ext cx="4904691" cy="45586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62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봉사참여실적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33494" y="7257256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•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나의 봉사 참여 실적을 확인할 수 있다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061642" y="3152800"/>
            <a:ext cx="21602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49"/>
          <a:stretch/>
        </p:blipFill>
        <p:spPr>
          <a:xfrm>
            <a:off x="294142" y="1432642"/>
            <a:ext cx="6231996" cy="519828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594" y="5457056"/>
            <a:ext cx="4824536" cy="11904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8A055B-7714-52D2-2A8C-5A6A46990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594" y="5217984"/>
            <a:ext cx="4795155" cy="142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54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9C30F06-690A-415E-8CFA-CD6E468303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9"/>
          <a:stretch/>
        </p:blipFill>
        <p:spPr>
          <a:xfrm>
            <a:off x="286522" y="1391372"/>
            <a:ext cx="6455640" cy="5213747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실적확인서발행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43532" y="7004495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기간을 입력하거나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개월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6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개월 등의 단위를 입력해 조회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8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654001" y="2433382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798690" y="2553586"/>
            <a:ext cx="4871464" cy="1368152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372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봉사현황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부가정보</a:t>
            </a: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33208" y="6897216"/>
            <a:ext cx="600079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소속센터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직업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개인의 부가정보를 입력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수정할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6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556913" y="303259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3" y="1659781"/>
            <a:ext cx="6278924" cy="4743442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701602" y="3656855"/>
            <a:ext cx="4871464" cy="274636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455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5-2.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추천봉사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74314" y="8106951"/>
            <a:ext cx="600079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희망봉사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지역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분야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센터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년간 실적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활동인증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희망분야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등의 정보를 바탕으로 추천서비스를 제공하며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관심봉사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혹은 지역의 설정은 변경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1D6AF-F233-147D-DA74-E8B0BF11A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60" y="1677313"/>
            <a:ext cx="6143068" cy="538005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C697C1A-9A2E-4E71-7073-3164492D818D}"/>
              </a:ext>
            </a:extLst>
          </p:cNvPr>
          <p:cNvGrpSpPr/>
          <p:nvPr/>
        </p:nvGrpSpPr>
        <p:grpSpPr>
          <a:xfrm>
            <a:off x="1341562" y="2114759"/>
            <a:ext cx="4964998" cy="5310576"/>
            <a:chOff x="1417124" y="2378728"/>
            <a:chExt cx="4964998" cy="5310576"/>
          </a:xfrm>
        </p:grpSpPr>
        <p:sp>
          <p:nvSpPr>
            <p:cNvPr id="9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7124" y="2378728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1544238" y="2573646"/>
              <a:ext cx="4837884" cy="5115658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45774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A605B12-D261-4936-BA7D-30CA0EE39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42" y="1497066"/>
            <a:ext cx="6400448" cy="6120982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5-3.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최근본봉사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나의자원봉사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574314" y="8106951"/>
            <a:ext cx="600079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확인 했던 봉사일감정보를 확인 가능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선택 삭제가 가능합니다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1623527" y="2359894"/>
            <a:ext cx="4704550" cy="525815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11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1496413" y="2107894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787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6-1.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자원봉사후기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6.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자원봉사후기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7329264"/>
            <a:ext cx="6000791" cy="94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검색을 통한 자원봉사 후기를 확인 할 수 있다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후기를 수정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 후기를 삭제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6F9CE5-2E68-D424-C8AA-2570E153E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04" y="1712640"/>
            <a:ext cx="6398780" cy="387980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8385C5B-ACD8-4F4E-B12E-B47B235D1806}"/>
              </a:ext>
            </a:extLst>
          </p:cNvPr>
          <p:cNvGrpSpPr/>
          <p:nvPr/>
        </p:nvGrpSpPr>
        <p:grpSpPr>
          <a:xfrm>
            <a:off x="262552" y="3524502"/>
            <a:ext cx="6429375" cy="1306846"/>
            <a:chOff x="-6804524" y="2888580"/>
            <a:chExt cx="6429375" cy="1068458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-6795342" y="3008784"/>
              <a:ext cx="6420193" cy="948254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모서리가 둥근 직사각형 11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6804524" y="2888580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5009FD4-A2CA-45A0-655B-0D5F540FB553}"/>
              </a:ext>
            </a:extLst>
          </p:cNvPr>
          <p:cNvGrpSpPr/>
          <p:nvPr/>
        </p:nvGrpSpPr>
        <p:grpSpPr>
          <a:xfrm>
            <a:off x="4848120" y="4376936"/>
            <a:ext cx="885930" cy="413079"/>
            <a:chOff x="-1180112" y="4110581"/>
            <a:chExt cx="946900" cy="48508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-1067401" y="4110581"/>
              <a:ext cx="834189" cy="485087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모서리가 둥근 직사각형 14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180112" y="4235628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BD03620-2BAE-8160-F61A-2DE8FAFBF769}"/>
              </a:ext>
            </a:extLst>
          </p:cNvPr>
          <p:cNvGrpSpPr/>
          <p:nvPr/>
        </p:nvGrpSpPr>
        <p:grpSpPr>
          <a:xfrm>
            <a:off x="5790185" y="4376936"/>
            <a:ext cx="901806" cy="413079"/>
            <a:chOff x="-1067401" y="4110581"/>
            <a:chExt cx="963868" cy="485087"/>
          </a:xfrm>
        </p:grpSpPr>
        <p:sp>
          <p:nvSpPr>
            <p:cNvPr id="17" name="직사각형 15">
              <a:extLst>
                <a:ext uri="{FF2B5EF4-FFF2-40B4-BE49-F238E27FC236}">
                  <a16:creationId xmlns:a16="http://schemas.microsoft.com/office/drawing/2014/main" id="{87A50677-C2EF-679E-9085-C67FEE9C2A9F}"/>
                </a:ext>
              </a:extLst>
            </p:cNvPr>
            <p:cNvSpPr/>
            <p:nvPr/>
          </p:nvSpPr>
          <p:spPr>
            <a:xfrm>
              <a:off x="-1067401" y="4110581"/>
              <a:ext cx="834189" cy="485087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모서리가 둥근 직사각형 14">
              <a:extLst>
                <a:ext uri="{FF2B5EF4-FFF2-40B4-BE49-F238E27FC236}">
                  <a16:creationId xmlns:a16="http://schemas.microsoft.com/office/drawing/2014/main" id="{575AC347-1754-96E5-F392-424E3BF1C8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57764" y="4246848"/>
              <a:ext cx="254231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3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3B9DC85-679B-4A80-E0D9-6F684908F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015" y="5015768"/>
            <a:ext cx="2595925" cy="310558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04E45484-5436-9874-7E65-A6A29761688D}"/>
              </a:ext>
            </a:extLst>
          </p:cNvPr>
          <p:cNvGrpSpPr/>
          <p:nvPr/>
        </p:nvGrpSpPr>
        <p:grpSpPr>
          <a:xfrm>
            <a:off x="3481830" y="4943017"/>
            <a:ext cx="3088832" cy="3012412"/>
            <a:chOff x="-1180112" y="4110581"/>
            <a:chExt cx="3301406" cy="3537536"/>
          </a:xfrm>
        </p:grpSpPr>
        <p:sp>
          <p:nvSpPr>
            <p:cNvPr id="25" name="직사각형 15">
              <a:extLst>
                <a:ext uri="{FF2B5EF4-FFF2-40B4-BE49-F238E27FC236}">
                  <a16:creationId xmlns:a16="http://schemas.microsoft.com/office/drawing/2014/main" id="{84E3EDA5-FC90-B527-820F-ED9FAA681118}"/>
                </a:ext>
              </a:extLst>
            </p:cNvPr>
            <p:cNvSpPr/>
            <p:nvPr/>
          </p:nvSpPr>
          <p:spPr>
            <a:xfrm>
              <a:off x="-1067401" y="4110581"/>
              <a:ext cx="3188695" cy="353753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모서리가 둥근 직사각형 14">
              <a:extLst>
                <a:ext uri="{FF2B5EF4-FFF2-40B4-BE49-F238E27FC236}">
                  <a16:creationId xmlns:a16="http://schemas.microsoft.com/office/drawing/2014/main" id="{F3B20D68-69F2-FB74-CC3C-C0EBAC0F6A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180112" y="4235628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8803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알림톡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7.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알림톡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2" y="1414959"/>
            <a:ext cx="6171999" cy="58422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7329264"/>
            <a:ext cx="6000791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최근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14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 이내 전송된 알림을 확인 가능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:a16="http://schemas.microsoft.com/office/drawing/2014/main" id="{99B7C16A-698C-4FE3-BE4B-0862505EC916}"/>
              </a:ext>
            </a:extLst>
          </p:cNvPr>
          <p:cNvSpPr>
            <a:spLocks noChangeAspect="1"/>
          </p:cNvSpPr>
          <p:nvPr/>
        </p:nvSpPr>
        <p:spPr>
          <a:xfrm>
            <a:off x="333450" y="5097016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5AED47E-FA04-409C-9FA7-C14DEE1BFB82}"/>
              </a:ext>
            </a:extLst>
          </p:cNvPr>
          <p:cNvSpPr/>
          <p:nvPr/>
        </p:nvSpPr>
        <p:spPr>
          <a:xfrm>
            <a:off x="478138" y="5217220"/>
            <a:ext cx="5808457" cy="175200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3517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나의작성글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8.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나의작성글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7956053"/>
            <a:ext cx="6000791" cy="62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작성한 글을 확인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작성한 글을 수정 및 삭제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7BD831-8324-3C71-2524-A7741C8E2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9" y="1712554"/>
            <a:ext cx="6859588" cy="29387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05E679-6B3C-05AF-E6F0-9B2E37CEE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10" y="4821317"/>
            <a:ext cx="6397546" cy="296471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6B8A1E4-D6D3-45BA-9B9E-D7FD90520E9F}"/>
              </a:ext>
            </a:extLst>
          </p:cNvPr>
          <p:cNvGrpSpPr/>
          <p:nvPr/>
        </p:nvGrpSpPr>
        <p:grpSpPr>
          <a:xfrm>
            <a:off x="209140" y="2468055"/>
            <a:ext cx="6533022" cy="1692856"/>
            <a:chOff x="284960" y="3296816"/>
            <a:chExt cx="6533022" cy="1692856"/>
          </a:xfrm>
        </p:grpSpPr>
        <p:sp>
          <p:nvSpPr>
            <p:cNvPr id="9" name="모서리가 둥근 직사각형 8">
              <a:extLst>
                <a:ext uri="{FF2B5EF4-FFF2-40B4-BE49-F238E27FC236}">
                  <a16:creationId xmlns:a16="http://schemas.microsoft.com/office/drawing/2014/main" id="{99B7C16A-698C-4FE3-BE4B-0862505E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4960" y="3296816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n-cs"/>
                </a:rPr>
                <a:t>1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5AED47E-FA04-409C-9FA7-C14DEE1BFB82}"/>
                </a:ext>
              </a:extLst>
            </p:cNvPr>
            <p:cNvSpPr/>
            <p:nvPr/>
          </p:nvSpPr>
          <p:spPr>
            <a:xfrm>
              <a:off x="429648" y="3417019"/>
              <a:ext cx="6388334" cy="1572653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05DC409-163B-6A76-CCF8-898DC9AD04EB}"/>
              </a:ext>
            </a:extLst>
          </p:cNvPr>
          <p:cNvGrpSpPr/>
          <p:nvPr/>
        </p:nvGrpSpPr>
        <p:grpSpPr>
          <a:xfrm>
            <a:off x="4869954" y="7238013"/>
            <a:ext cx="1748824" cy="548020"/>
            <a:chOff x="284960" y="3296816"/>
            <a:chExt cx="1748824" cy="548020"/>
          </a:xfrm>
        </p:grpSpPr>
        <p:sp>
          <p:nvSpPr>
            <p:cNvPr id="15" name="직사각형 9">
              <a:extLst>
                <a:ext uri="{FF2B5EF4-FFF2-40B4-BE49-F238E27FC236}">
                  <a16:creationId xmlns:a16="http://schemas.microsoft.com/office/drawing/2014/main" id="{DC9F271B-31FC-0AAE-BAE8-1AB252DE302A}"/>
                </a:ext>
              </a:extLst>
            </p:cNvPr>
            <p:cNvSpPr/>
            <p:nvPr/>
          </p:nvSpPr>
          <p:spPr>
            <a:xfrm>
              <a:off x="429648" y="3417020"/>
              <a:ext cx="1604136" cy="42781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모서리가 둥근 직사각형 8">
              <a:extLst>
                <a:ext uri="{FF2B5EF4-FFF2-40B4-BE49-F238E27FC236}">
                  <a16:creationId xmlns:a16="http://schemas.microsoft.com/office/drawing/2014/main" id="{ECD47960-56A4-EDD7-8141-DCEC07A29B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4960" y="3296816"/>
              <a:ext cx="254228" cy="252000"/>
            </a:xfrm>
            <a:prstGeom prst="round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kern="0" dirty="0">
                  <a:solidFill>
                    <a:sysClr val="window" lastClr="FFFFFF"/>
                  </a:solidFill>
                  <a:latin typeface="나눔고딕 ExtraBold" pitchFamily="50" charset="-127"/>
                  <a:ea typeface="나눔고딕 ExtraBold" pitchFamily="50" charset="-127"/>
                </a:rPr>
                <a:t>2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645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통합검색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9. 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통합검색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40" y="1208584"/>
            <a:ext cx="6552728" cy="6338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96755" y="7956053"/>
            <a:ext cx="6000791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입력하면 관련 된 통합 검색 결과를 확인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카테고리 별 관련 검색어의 정보를 확인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실시간 가장 많이 조회된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제공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(10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위까지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내가 검색한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검색어를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제공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650203" y="1706280"/>
            <a:ext cx="3643977" cy="32506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>
            <a:spLocks noChangeAspect="1"/>
          </p:cNvSpPr>
          <p:nvPr/>
        </p:nvSpPr>
        <p:spPr>
          <a:xfrm>
            <a:off x="4700769" y="140243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9" name="Shape 19"/>
          <p:cNvCxnSpPr>
            <a:stCxn id="18" idx="1"/>
          </p:cNvCxnSpPr>
          <p:nvPr/>
        </p:nvCxnSpPr>
        <p:spPr>
          <a:xfrm rot="10800000" flipV="1">
            <a:off x="4470693" y="1528429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413570" y="2093813"/>
            <a:ext cx="3487786" cy="300523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>
            <a:spLocks noChangeAspect="1"/>
          </p:cNvSpPr>
          <p:nvPr/>
        </p:nvSpPr>
        <p:spPr>
          <a:xfrm>
            <a:off x="1025807" y="1732935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noProof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2" name="Shape 19"/>
          <p:cNvCxnSpPr>
            <a:stCxn id="21" idx="1"/>
            <a:endCxn id="20" idx="1"/>
          </p:cNvCxnSpPr>
          <p:nvPr/>
        </p:nvCxnSpPr>
        <p:spPr>
          <a:xfrm rot="10800000" flipH="1" flipV="1">
            <a:off x="1025806" y="1858935"/>
            <a:ext cx="387763" cy="385140"/>
          </a:xfrm>
          <a:prstGeom prst="bentConnector3">
            <a:avLst>
              <a:gd name="adj1" fmla="val -58954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5013970" y="2110065"/>
            <a:ext cx="1296144" cy="178639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>
            <a:spLocks noChangeAspect="1"/>
          </p:cNvSpPr>
          <p:nvPr/>
        </p:nvSpPr>
        <p:spPr>
          <a:xfrm>
            <a:off x="6183000" y="1779340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3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5" name="Shape 19"/>
          <p:cNvCxnSpPr>
            <a:stCxn id="24" idx="1"/>
          </p:cNvCxnSpPr>
          <p:nvPr/>
        </p:nvCxnSpPr>
        <p:spPr>
          <a:xfrm rot="10800000" flipV="1">
            <a:off x="5952924" y="1905339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5013970" y="2338417"/>
            <a:ext cx="1423258" cy="526351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>
            <a:spLocks noChangeAspect="1"/>
          </p:cNvSpPr>
          <p:nvPr/>
        </p:nvSpPr>
        <p:spPr>
          <a:xfrm>
            <a:off x="6270432" y="3064185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4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28" name="Shape 19"/>
          <p:cNvCxnSpPr>
            <a:stCxn id="27" idx="1"/>
          </p:cNvCxnSpPr>
          <p:nvPr/>
        </p:nvCxnSpPr>
        <p:spPr>
          <a:xfrm rot="10800000">
            <a:off x="5878066" y="2864771"/>
            <a:ext cx="392366" cy="325415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197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kumimoji="0" lang="ko-KR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타기관봉사정보</a:t>
            </a:r>
            <a:endParaRPr kumimoji="0" lang="ko-KR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10. </a:t>
            </a:r>
            <a:r>
              <a:rPr lang="ko-KR" altLang="en-US" sz="1600" kern="0" spc="-50" dirty="0" err="1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타기관봉사정보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/>
          <a:stretch/>
        </p:blipFill>
        <p:spPr>
          <a:xfrm>
            <a:off x="239743" y="1409141"/>
            <a:ext cx="6588294" cy="6120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405458" y="7862238"/>
            <a:ext cx="6000791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타기관의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봉사정보를 확인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봉사정보 클릭 시 링크를 통해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타기관의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봉사정보를 확인 할 수 있다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*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현재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DOVOL 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 연계되어 있으며 추후 </a:t>
            </a: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여러기관의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봉사정보를 수집할 예정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43878" y="1378405"/>
            <a:ext cx="432048" cy="30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55556" y="2688703"/>
            <a:ext cx="5682550" cy="1184684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>
            <a:spLocks noChangeAspect="1"/>
          </p:cNvSpPr>
          <p:nvPr/>
        </p:nvSpPr>
        <p:spPr>
          <a:xfrm>
            <a:off x="6137245" y="2341038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3" name="Shape 19"/>
          <p:cNvCxnSpPr>
            <a:stCxn id="12" idx="1"/>
          </p:cNvCxnSpPr>
          <p:nvPr/>
        </p:nvCxnSpPr>
        <p:spPr>
          <a:xfrm rot="10800000" flipV="1">
            <a:off x="5907169" y="2467037"/>
            <a:ext cx="230076" cy="169277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467622" y="5084333"/>
            <a:ext cx="5835376" cy="76708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>
            <a:spLocks noChangeAspect="1"/>
          </p:cNvSpPr>
          <p:nvPr/>
        </p:nvSpPr>
        <p:spPr>
          <a:xfrm>
            <a:off x="6049310" y="4736668"/>
            <a:ext cx="253687" cy="251464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17" name="Shape 19"/>
          <p:cNvCxnSpPr>
            <a:stCxn id="16" idx="1"/>
          </p:cNvCxnSpPr>
          <p:nvPr/>
        </p:nvCxnSpPr>
        <p:spPr>
          <a:xfrm rot="10800000" flipV="1">
            <a:off x="5819234" y="4862400"/>
            <a:ext cx="230076" cy="169544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271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49473" y="1412864"/>
            <a:ext cx="8217897" cy="60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63019728" descr="EMB0000302c3e4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9" b="6718"/>
          <a:stretch>
            <a:fillRect/>
          </a:stretch>
        </p:blipFill>
        <p:spPr bwMode="auto">
          <a:xfrm>
            <a:off x="549474" y="1870064"/>
            <a:ext cx="2306304" cy="36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94142" y="727525"/>
            <a:ext cx="6278924" cy="466045"/>
          </a:xfrm>
          <a:prstGeom prst="rect">
            <a:avLst/>
          </a:prstGeom>
          <a:solidFill>
            <a:srgbClr val="47B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00260" lvl="0" indent="-100260"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11. QR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코드 사용법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안내</a:t>
            </a:r>
            <a:r>
              <a:rPr kumimoji="0" lang="en-US" altLang="ko-KR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kumimoji="0" lang="ko-KR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필수안내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6A7F2-9C93-452A-BBF8-AB8FF264C349}"/>
              </a:ext>
            </a:extLst>
          </p:cNvPr>
          <p:cNvSpPr/>
          <p:nvPr/>
        </p:nvSpPr>
        <p:spPr>
          <a:xfrm>
            <a:off x="3533890" y="173400"/>
            <a:ext cx="3039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11.QR</a:t>
            </a:r>
            <a:r>
              <a:rPr lang="ko-KR" altLang="en-US" sz="1600" kern="0" spc="-50" dirty="0">
                <a:solidFill>
                  <a:srgbClr val="5E99D1">
                    <a:lumMod val="5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코드사용법</a:t>
            </a:r>
            <a:endParaRPr lang="en-US" altLang="ko-KR" sz="1600" b="1" kern="0" spc="-50" dirty="0">
              <a:solidFill>
                <a:srgbClr val="5E99D1">
                  <a:lumMod val="5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142" y="6249144"/>
            <a:ext cx="60007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앱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실행 후 화면 하단에 있는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버튼을 누른다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.(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해당기능은 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1365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자원봉사 </a:t>
            </a:r>
            <a:r>
              <a:rPr lang="ko-KR" altLang="en-US" sz="1200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앱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내에 있는 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 </a:t>
            </a:r>
            <a:r>
              <a:rPr lang="ko-KR" altLang="en-US" sz="1200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실행기에서만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실행이 되며 기타 다른 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 리더기를 통해서는 작동이 되지 않습니다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이미지에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코드를 읽힌다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66700" indent="-26670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 typeface="+mj-lt"/>
              <a:buAutoNum type="arabicPeriod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자동으로 시간이 등록 된다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333450" y="1409141"/>
            <a:ext cx="1800200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간편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사용 안내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148038" y="4467993"/>
            <a:ext cx="688690" cy="506717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>
            <a:spLocks noChangeAspect="1"/>
          </p:cNvSpPr>
          <p:nvPr/>
        </p:nvSpPr>
        <p:spPr>
          <a:xfrm>
            <a:off x="2020924" y="4341993"/>
            <a:ext cx="254228" cy="252000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kern="0" dirty="0">
                <a:solidFill>
                  <a:sysClr val="window" lastClr="FFFFFF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</p:txBody>
      </p:sp>
      <p:cxnSp>
        <p:nvCxnSpPr>
          <p:cNvPr id="39" name="Shape 19"/>
          <p:cNvCxnSpPr>
            <a:stCxn id="24" idx="2"/>
            <a:endCxn id="40" idx="1"/>
          </p:cNvCxnSpPr>
          <p:nvPr/>
        </p:nvCxnSpPr>
        <p:spPr>
          <a:xfrm rot="16200000" flipH="1">
            <a:off x="2234952" y="4507078"/>
            <a:ext cx="610367" cy="784195"/>
          </a:xfrm>
          <a:prstGeom prst="bentConnector2">
            <a:avLst/>
          </a:prstGeom>
          <a:ln w="158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32233" y="4879655"/>
            <a:ext cx="3245529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조건에 해당되면 바로 </a:t>
            </a: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코드 버튼을 누르면 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en-US" altLang="ko-KR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화면이 실행됨</a:t>
            </a:r>
            <a:endParaRPr lang="en-US" altLang="ko-KR" sz="1200" b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0231BA-9807-4EF9-9DEB-17713F921067}"/>
              </a:ext>
            </a:extLst>
          </p:cNvPr>
          <p:cNvSpPr txBox="1"/>
          <p:nvPr/>
        </p:nvSpPr>
        <p:spPr>
          <a:xfrm>
            <a:off x="2942549" y="1278299"/>
            <a:ext cx="3245529" cy="288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필수 숙독 사항</a:t>
            </a:r>
            <a:endParaRPr lang="en-US" altLang="ko-KR" sz="1200" b="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1450" indent="-17145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Tx/>
              <a:buChar char="-"/>
            </a:pP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코드는 봉사시작 시간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분전 부터 봉사시작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후까지 시작시간으로 등록이 가능하며 해당 </a:t>
            </a:r>
            <a:r>
              <a:rPr lang="ko-KR" altLang="en-US" sz="1200" b="0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시간내에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찍으면 동일하게 봉사시작시간으로 인식됩니다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.(ex,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 시작시간이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9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일 경우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부터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코드가 작동이 되며 실제로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분에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코드를 찍어도 봉사 시작 시간은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9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시로 입력이 됩니다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71450" indent="-171450" algn="l" defTabSz="1043056">
              <a:lnSpc>
                <a:spcPct val="130000"/>
              </a:lnSpc>
              <a:spcBef>
                <a:spcPts val="600"/>
              </a:spcBef>
              <a:buClr>
                <a:srgbClr val="0070C0"/>
              </a:buClr>
              <a:buSzPct val="150000"/>
              <a:buFontTx/>
              <a:buChar char="-"/>
            </a:pP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 종료 시 종료시간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전 부터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코드가 작동을 한다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 ex) 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봉사 종료시간이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일 경우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31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분 부터 종료 </a:t>
            </a:r>
            <a:r>
              <a:rPr lang="en-US" altLang="ko-KR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QR</a:t>
            </a:r>
            <a:r>
              <a:rPr lang="ko-KR" altLang="en-US" sz="1200" b="0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코드가 작동함</a:t>
            </a:r>
            <a:endParaRPr lang="en-US" altLang="ko-KR" sz="1200" b="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5924036"/>
      </p:ext>
    </p:extLst>
  </p:cSld>
  <p:clrMapOvr>
    <a:masterClrMapping/>
  </p:clrMapOvr>
</p:sld>
</file>

<file path=ppt/theme/theme1.xml><?xml version="1.0" encoding="utf-8"?>
<a:theme xmlns:a="http://schemas.openxmlformats.org/drawingml/2006/main" name="1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54862</TotalTime>
  <Words>1838</Words>
  <Application>Microsoft Office PowerPoint</Application>
  <PresentationFormat>사용자 지정</PresentationFormat>
  <Paragraphs>242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37</vt:i4>
      </vt:variant>
    </vt:vector>
  </HeadingPairs>
  <TitlesOfParts>
    <vt:vector size="47" baseType="lpstr">
      <vt:lpstr>나눔바른고딕</vt:lpstr>
      <vt:lpstr>굴림체</vt:lpstr>
      <vt:lpstr>나눔고딕 ExtraBold</vt:lpstr>
      <vt:lpstr>HY헤드라인M</vt:lpstr>
      <vt:lpstr>굴림</vt:lpstr>
      <vt:lpstr>나눔고딕</vt:lpstr>
      <vt:lpstr>맑은 고딕</vt:lpstr>
      <vt:lpstr>Arial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1365자원봉사포털고도화</dc:title>
  <dc:creator>이재만</dc:creator>
  <cp:lastModifiedBy>김선용</cp:lastModifiedBy>
  <cp:revision>5236</cp:revision>
  <cp:lastPrinted>2015-08-17T01:45:46Z</cp:lastPrinted>
  <dcterms:created xsi:type="dcterms:W3CDTF">2006-06-07T02:37:19Z</dcterms:created>
  <dcterms:modified xsi:type="dcterms:W3CDTF">2025-02-18T07:01:01Z</dcterms:modified>
</cp:coreProperties>
</file>