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4732" r:id="rId1"/>
    <p:sldMasterId id="2147484737" r:id="rId2"/>
  </p:sldMasterIdLst>
  <p:notesMasterIdLst>
    <p:notesMasterId r:id="rId34"/>
  </p:notesMasterIdLst>
  <p:handoutMasterIdLst>
    <p:handoutMasterId r:id="rId35"/>
  </p:handoutMasterIdLst>
  <p:sldIdLst>
    <p:sldId id="1328" r:id="rId3"/>
    <p:sldId id="1323" r:id="rId4"/>
    <p:sldId id="1321" r:id="rId5"/>
    <p:sldId id="1300" r:id="rId6"/>
    <p:sldId id="1330" r:id="rId7"/>
    <p:sldId id="1333" r:id="rId8"/>
    <p:sldId id="1302" r:id="rId9"/>
    <p:sldId id="1303" r:id="rId10"/>
    <p:sldId id="1365" r:id="rId11"/>
    <p:sldId id="1366" r:id="rId12"/>
    <p:sldId id="1332" r:id="rId13"/>
    <p:sldId id="1359" r:id="rId14"/>
    <p:sldId id="1335" r:id="rId15"/>
    <p:sldId id="1382" r:id="rId16"/>
    <p:sldId id="1383" r:id="rId17"/>
    <p:sldId id="1384" r:id="rId18"/>
    <p:sldId id="1385" r:id="rId19"/>
    <p:sldId id="1347" r:id="rId20"/>
    <p:sldId id="1362" r:id="rId21"/>
    <p:sldId id="1363" r:id="rId22"/>
    <p:sldId id="1386" r:id="rId23"/>
    <p:sldId id="1387" r:id="rId24"/>
    <p:sldId id="1388" r:id="rId25"/>
    <p:sldId id="1349" r:id="rId26"/>
    <p:sldId id="1343" r:id="rId27"/>
    <p:sldId id="1381" r:id="rId28"/>
    <p:sldId id="1340" r:id="rId29"/>
    <p:sldId id="1367" r:id="rId30"/>
    <p:sldId id="1368" r:id="rId31"/>
    <p:sldId id="1369" r:id="rId32"/>
    <p:sldId id="1370" r:id="rId33"/>
  </p:sldIdLst>
  <p:sldSz cx="6859588" cy="9906000"/>
  <p:notesSz cx="6797675" cy="9926638"/>
  <p:embeddedFontLst>
    <p:embeddedFont>
      <p:font typeface="나눔바른고딕" panose="020B0600000101010101" charset="-127"/>
      <p:regular r:id="rId36"/>
      <p:bold r:id="rId37"/>
    </p:embeddedFont>
    <p:embeddedFont>
      <p:font typeface="Wingdings 2" panose="05020102010507070707" pitchFamily="18" charset="2"/>
      <p:regular r:id="rId38"/>
    </p:embeddedFont>
    <p:embeddedFont>
      <p:font typeface="나눔스퀘어 Bold" panose="020B0600000101010101" pitchFamily="50" charset="-127"/>
      <p:bold r:id="rId39"/>
    </p:embeddedFont>
    <p:embeddedFont>
      <p:font typeface="나눔고딕" panose="020B0600000101010101" charset="-127"/>
      <p:regular r:id="rId40"/>
      <p:bold r:id="rId41"/>
    </p:embeddedFont>
    <p:embeddedFont>
      <p:font typeface="나눔고딕 ExtraBold" panose="020B0600000101010101" charset="-127"/>
      <p:bold r:id="rId42"/>
    </p:embeddedFont>
    <p:embeddedFont>
      <p:font typeface="맑은 고딕" panose="020B0503020000020004" pitchFamily="50" charset="-127"/>
      <p:regular r:id="rId43"/>
      <p:bold r:id="rId44"/>
    </p:embeddedFont>
  </p:embeddedFontLst>
  <p:defaultTextStyle>
    <a:defPPr>
      <a:defRPr lang="en-US"/>
    </a:defPPr>
    <a:lvl1pPr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50">
          <p15:clr>
            <a:srgbClr val="A4A3A4"/>
          </p15:clr>
        </p15:guide>
        <p15:guide id="2" orient="horz" pos="2644">
          <p15:clr>
            <a:srgbClr val="A4A3A4"/>
          </p15:clr>
        </p15:guide>
        <p15:guide id="3" orient="horz" pos="3778">
          <p15:clr>
            <a:srgbClr val="A4A3A4"/>
          </p15:clr>
        </p15:guide>
        <p15:guide id="4" pos="2432">
          <p15:clr>
            <a:srgbClr val="A4A3A4"/>
          </p15:clr>
        </p15:guide>
        <p15:guide id="5" pos="232">
          <p15:clr>
            <a:srgbClr val="A4A3A4"/>
          </p15:clr>
        </p15:guide>
        <p15:guide id="6" pos="3079">
          <p15:clr>
            <a:srgbClr val="A4A3A4"/>
          </p15:clr>
        </p15:guide>
        <p15:guide id="7" pos="4201">
          <p15:clr>
            <a:srgbClr val="A4A3A4"/>
          </p15:clr>
        </p15:guide>
        <p15:guide id="8" pos="1570">
          <p15:clr>
            <a:srgbClr val="A4A3A4"/>
          </p15:clr>
        </p15:guide>
        <p15:guide id="9" pos="4020">
          <p15:clr>
            <a:srgbClr val="A4A3A4"/>
          </p15:clr>
        </p15:guide>
        <p15:guide id="10" pos="2818">
          <p15:clr>
            <a:srgbClr val="A4A3A4"/>
          </p15:clr>
        </p15:guide>
        <p15:guide id="11" pos="238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0BB"/>
    <a:srgbClr val="888FA1"/>
    <a:srgbClr val="F8B804"/>
    <a:srgbClr val="EE8E0E"/>
    <a:srgbClr val="F3CCAF"/>
    <a:srgbClr val="FBECD9"/>
    <a:srgbClr val="FBEEDD"/>
    <a:srgbClr val="F8E0C0"/>
    <a:srgbClr val="FFFFF7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35" autoAdjust="0"/>
    <p:restoredTop sz="98110" autoAdjust="0"/>
  </p:normalViewPr>
  <p:slideViewPr>
    <p:cSldViewPr>
      <p:cViewPr varScale="1">
        <p:scale>
          <a:sx n="80" d="100"/>
          <a:sy n="80" d="100"/>
        </p:scale>
        <p:origin x="-222" y="-84"/>
      </p:cViewPr>
      <p:guideLst>
        <p:guide orient="horz" pos="1850"/>
        <p:guide orient="horz" pos="2644"/>
        <p:guide orient="horz" pos="3778"/>
        <p:guide pos="2432"/>
        <p:guide pos="232"/>
        <p:guide pos="3079"/>
        <p:guide pos="4201"/>
        <p:guide pos="1570"/>
        <p:guide pos="4020"/>
        <p:guide pos="2818"/>
        <p:guide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49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F0F6B8C0-AD24-42E7-BB7C-F0B0148FE342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86215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79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2693" y="714847"/>
            <a:ext cx="25781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23" y="4714366"/>
            <a:ext cx="5435630" cy="4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1D079ACD-8E17-4B9C-9F74-52242FDF2E05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0771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/>
          <p:cNvSpPr>
            <a:spLocks noChangeArrowheads="1"/>
          </p:cNvSpPr>
          <p:nvPr userDrawn="1"/>
        </p:nvSpPr>
        <p:spPr bwMode="auto">
          <a:xfrm>
            <a:off x="3043206" y="9596470"/>
            <a:ext cx="75501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altLang="ko-KR" sz="1400" b="1" dirty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t>&lt; </a:t>
            </a:r>
            <a:fld id="{E8247AE7-4BE2-492F-B432-5F5CDF025A6F}" type="slidenum">
              <a:rPr lang="en-US" altLang="ko-KR" sz="1400" b="1" smtClean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pPr algn="ctr">
                <a:spcAft>
                  <a:spcPct val="0"/>
                </a:spcAft>
              </a:pPr>
              <a:t>‹#›</a:t>
            </a:fld>
            <a:r>
              <a:rPr lang="en-US" altLang="ko-KR" sz="1400" b="1" dirty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t> &gt;</a:t>
            </a:r>
          </a:p>
        </p:txBody>
      </p:sp>
      <p:pic>
        <p:nvPicPr>
          <p:cNvPr id="47106" name="Picture 2" descr="http://v1365.or.kr/img/common/logo.gif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256173" y="9548966"/>
            <a:ext cx="1188000" cy="300578"/>
          </a:xfrm>
          <a:prstGeom prst="rect">
            <a:avLst/>
          </a:prstGeom>
          <a:noFill/>
        </p:spPr>
      </p:pic>
      <p:cxnSp>
        <p:nvCxnSpPr>
          <p:cNvPr id="13" name="직선 연결선 12"/>
          <p:cNvCxnSpPr/>
          <p:nvPr userDrawn="1"/>
        </p:nvCxnSpPr>
        <p:spPr>
          <a:xfrm rot="10800000" flipH="1">
            <a:off x="1" y="9461532"/>
            <a:ext cx="6859588" cy="158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7" name="Picture 3" descr="C:\Users\GTS2\Desktop\그림1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7080" y="2758"/>
            <a:ext cx="6821488" cy="658812"/>
          </a:xfrm>
          <a:prstGeom prst="rect">
            <a:avLst/>
          </a:prstGeom>
          <a:noFill/>
        </p:spPr>
      </p:pic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C12D9409-CB26-439A-86A0-957BD494E0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29" y="9565176"/>
            <a:ext cx="874433" cy="2843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63323F78-A2ED-453E-9C9A-4787B5C1748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" y="9570506"/>
            <a:ext cx="979081" cy="2790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5" r:id="rId2"/>
    <p:sldLayoutId id="2147484734" r:id="rId3"/>
    <p:sldLayoutId id="2147484736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E64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 userDrawn="1"/>
        </p:nvSpPr>
        <p:spPr>
          <a:xfrm>
            <a:off x="202384" y="238092"/>
            <a:ext cx="6500858" cy="9429816"/>
          </a:xfrm>
          <a:prstGeom prst="roundRect">
            <a:avLst>
              <a:gd name="adj" fmla="val 2601"/>
            </a:avLst>
          </a:prstGeom>
          <a:solidFill>
            <a:srgbClr val="FFF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 descr="Z:\03.디자인\05.로고파일 모음\자원봉사포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273" y="865673"/>
            <a:ext cx="2052000" cy="308966"/>
          </a:xfrm>
          <a:prstGeom prst="rect">
            <a:avLst/>
          </a:prstGeom>
          <a:noFill/>
        </p:spPr>
      </p:pic>
      <p:pic>
        <p:nvPicPr>
          <p:cNvPr id="27" name="Picture 1" descr="C:\Users\GTS2\Desktop\1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902" y="5381628"/>
            <a:ext cx="4585561" cy="2643206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09" y="9157276"/>
            <a:ext cx="1424940" cy="39624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="" xmlns:a16="http://schemas.microsoft.com/office/drawing/2014/main" id="{8CE51888-2C5A-4A3A-85DC-C9177F27B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05" y="9193476"/>
            <a:ext cx="1107125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9AA72DA9-2DCA-4CEE-8E30-C3EE04EA0E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1" y="9193516"/>
            <a:ext cx="1263159" cy="36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8562818-18F1-4681-B19F-735E3B32EF25}"/>
              </a:ext>
            </a:extLst>
          </p:cNvPr>
          <p:cNvSpPr txBox="1"/>
          <p:nvPr/>
        </p:nvSpPr>
        <p:spPr>
          <a:xfrm>
            <a:off x="858026" y="2238356"/>
            <a:ext cx="514353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1365 </a:t>
            </a: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자원봉사포털</a:t>
            </a:r>
            <a:endParaRPr lang="en-US" altLang="ko-KR" sz="36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3600" dirty="0" smtClean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이용가이드</a:t>
            </a:r>
            <a:r>
              <a:rPr lang="en-US" altLang="ko-KR" sz="3600" dirty="0" smtClean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3600" dirty="0" smtClean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신</a:t>
            </a:r>
            <a:r>
              <a:rPr lang="en-US" altLang="ko-KR" sz="3600" smtClean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28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256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858026" y="1216840"/>
            <a:ext cx="514353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800" u="sng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목      차</a:t>
            </a:r>
            <a:endParaRPr lang="ko-KR" altLang="en-US" sz="2000" u="sng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7" name="AutoShape 274">
            <a:extLst>
              <a:ext uri="{FF2B5EF4-FFF2-40B4-BE49-F238E27FC236}">
                <a16:creationId xmlns="" xmlns:a16="http://schemas.microsoft.com/office/drawing/2014/main" id="{F565EDB1-F423-43B4-9279-0BF46ED5D5D4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209548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</a:p>
        </p:txBody>
      </p:sp>
      <p:sp>
        <p:nvSpPr>
          <p:cNvPr id="18" name="AutoShape 274">
            <a:extLst>
              <a:ext uri="{FF2B5EF4-FFF2-40B4-BE49-F238E27FC236}">
                <a16:creationId xmlns="" xmlns:a16="http://schemas.microsoft.com/office/drawing/2014/main" id="{22BA8E80-A178-42DB-8FDE-CE1DD0B74F1B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3169568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봉사조회 및 신청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3725194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봉사조회 및 신청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(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기업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·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C1AE446-061A-4803-BE99-B8AE1815146B}"/>
              </a:ext>
            </a:extLst>
          </p:cNvPr>
          <p:cNvSpPr txBox="1"/>
          <p:nvPr/>
        </p:nvSpPr>
        <p:spPr>
          <a:xfrm>
            <a:off x="1929597" y="211135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4CC00A0-4142-4FAD-8AB7-816DC235129C}"/>
              </a:ext>
            </a:extLst>
          </p:cNvPr>
          <p:cNvSpPr txBox="1"/>
          <p:nvPr/>
        </p:nvSpPr>
        <p:spPr>
          <a:xfrm>
            <a:off x="1929597" y="3224023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11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3770305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∙ ∙ ∙ ∙ ∙ ∙ 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17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263796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2. SNS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267131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09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4776872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자원봉사후기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4810219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27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306603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200" kern="0" spc="-50" dirty="0" err="1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알림톡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33995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28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845461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200" kern="0" spc="-50" dirty="0" err="1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나의작성글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878808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29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384319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9.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통합검색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6417666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30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88983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10. </a:t>
            </a:r>
            <a:r>
              <a:rPr lang="ko-KR" altLang="en-US" sz="1200" kern="0" spc="-50" dirty="0" err="1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타기관봉사정보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6923177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31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07456" y="4243276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200" kern="0" spc="-50" dirty="0" err="1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1904" y="4276623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20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7439933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11. QR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코드 사용법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747328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32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AutoShape 274">
            <a:extLst>
              <a:ext uri="{FF2B5EF4-FFF2-40B4-BE49-F238E27FC236}">
                <a16:creationId xmlns=""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7980809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12. </a:t>
            </a:r>
            <a:r>
              <a:rPr lang="ko-KR" altLang="en-US" sz="1200" kern="0" spc="-50" dirty="0" err="1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시각화통계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8014156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b="1" kern="0" spc="-50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34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회원가입 페이지 이동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142" y="8412984"/>
            <a:ext cx="626211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(www.1365.go.kr)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에서 회원가입 버튼을 클릭하여 회원가입페이지로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이동합니다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또는 디지털원패스로 회원가입 및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84D05828-8EDD-4865-882B-89EBD88BE72E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8" r="13259" b="22538"/>
          <a:stretch/>
        </p:blipFill>
        <p:spPr>
          <a:xfrm>
            <a:off x="307788" y="1331504"/>
            <a:ext cx="6253831" cy="6861855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26" name="모서리가 둥근 직사각형 17">
            <a:extLst>
              <a:ext uri="{FF2B5EF4-FFF2-40B4-BE49-F238E27FC236}">
                <a16:creationId xmlns="" xmlns:a16="http://schemas.microsoft.com/office/drawing/2014/main" id="{E45E9BB6-3299-403E-A722-822169C344EF}"/>
              </a:ext>
            </a:extLst>
          </p:cNvPr>
          <p:cNvSpPr>
            <a:spLocks noChangeAspect="1"/>
          </p:cNvSpPr>
          <p:nvPr/>
        </p:nvSpPr>
        <p:spPr>
          <a:xfrm>
            <a:off x="5102824" y="174867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B76DD391-6850-4D11-9754-D464CDB52712}"/>
              </a:ext>
            </a:extLst>
          </p:cNvPr>
          <p:cNvSpPr/>
          <p:nvPr/>
        </p:nvSpPr>
        <p:spPr>
          <a:xfrm>
            <a:off x="5529325" y="1309866"/>
            <a:ext cx="283546" cy="18729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꺾인 연결선 8">
            <a:extLst>
              <a:ext uri="{FF2B5EF4-FFF2-40B4-BE49-F238E27FC236}">
                <a16:creationId xmlns="" xmlns:a16="http://schemas.microsoft.com/office/drawing/2014/main" id="{EC5C7990-8186-45EA-B411-B004E4F7E8FC}"/>
              </a:ext>
            </a:extLst>
          </p:cNvPr>
          <p:cNvCxnSpPr>
            <a:cxnSpLocks/>
            <a:stCxn id="26" idx="0"/>
            <a:endCxn id="27" idx="2"/>
          </p:cNvCxnSpPr>
          <p:nvPr/>
        </p:nvCxnSpPr>
        <p:spPr>
          <a:xfrm rot="5400000" flipH="1" flipV="1">
            <a:off x="5324762" y="1402336"/>
            <a:ext cx="251512" cy="4411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="" xmlns:a16="http://schemas.microsoft.com/office/drawing/2014/main" id="{5D90279C-116F-4F2E-8CD2-2EB5A9CBC8C8}"/>
              </a:ext>
            </a:extLst>
          </p:cNvPr>
          <p:cNvSpPr/>
          <p:nvPr/>
        </p:nvSpPr>
        <p:spPr>
          <a:xfrm>
            <a:off x="4725938" y="1310902"/>
            <a:ext cx="504000" cy="18625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꺾인 연결선 8">
            <a:extLst>
              <a:ext uri="{FF2B5EF4-FFF2-40B4-BE49-F238E27FC236}">
                <a16:creationId xmlns="" xmlns:a16="http://schemas.microsoft.com/office/drawing/2014/main" id="{77A2D4E9-1214-4414-BD26-39719A8EF5F9}"/>
              </a:ext>
            </a:extLst>
          </p:cNvPr>
          <p:cNvCxnSpPr>
            <a:cxnSpLocks/>
            <a:stCxn id="26" idx="0"/>
            <a:endCxn id="29" idx="2"/>
          </p:cNvCxnSpPr>
          <p:nvPr/>
        </p:nvCxnSpPr>
        <p:spPr>
          <a:xfrm rot="16200000" flipV="1">
            <a:off x="4978182" y="1496916"/>
            <a:ext cx="251512" cy="25200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약관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동의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1" y="1304749"/>
            <a:ext cx="6278925" cy="724865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676974"/>
            <a:ext cx="65111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항목에 동의여부를 선택하고 하단의 다음버튼을 클릭하여 본인인증 단계로 이동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동의사항 체크 후 다음 단계의 회원정보 입력 시 실명인증 확인 단계를 거쳐야 동의 됨</a:t>
            </a:r>
          </a:p>
        </p:txBody>
      </p:sp>
      <p:sp>
        <p:nvSpPr>
          <p:cNvPr id="6" name="모서리가 둥근 직사각형 12">
            <a:extLst>
              <a:ext uri="{FF2B5EF4-FFF2-40B4-BE49-F238E27FC236}">
                <a16:creationId xmlns:a16="http://schemas.microsoft.com/office/drawing/2014/main" xmlns="" id="{45F64313-5E14-4C63-85AF-4E86A4ED249E}"/>
              </a:ext>
            </a:extLst>
          </p:cNvPr>
          <p:cNvSpPr>
            <a:spLocks noChangeAspect="1"/>
          </p:cNvSpPr>
          <p:nvPr/>
        </p:nvSpPr>
        <p:spPr>
          <a:xfrm>
            <a:off x="4410063" y="804887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7AEE0B38-9734-4299-83D8-A443AE371E96}"/>
              </a:ext>
            </a:extLst>
          </p:cNvPr>
          <p:cNvSpPr/>
          <p:nvPr/>
        </p:nvSpPr>
        <p:spPr>
          <a:xfrm>
            <a:off x="4995854" y="8058402"/>
            <a:ext cx="612891" cy="23812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꺾인 연결선 14">
            <a:extLst>
              <a:ext uri="{FF2B5EF4-FFF2-40B4-BE49-F238E27FC236}">
                <a16:creationId xmlns:a16="http://schemas.microsoft.com/office/drawing/2014/main" xmlns="" id="{BAAE449A-3659-40C2-8C77-A8E16D59F2CC}"/>
              </a:ext>
            </a:extLst>
          </p:cNvPr>
          <p:cNvCxnSpPr>
            <a:stCxn id="6" idx="3"/>
            <a:endCxn id="9" idx="1"/>
          </p:cNvCxnSpPr>
          <p:nvPr/>
        </p:nvCxnSpPr>
        <p:spPr>
          <a:xfrm>
            <a:off x="4664291" y="8174877"/>
            <a:ext cx="331563" cy="2589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실명인증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73257"/>
            <a:ext cx="6222138" cy="473187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294142" y="6321152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휴대폰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공공아이핀 인증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개의 인증수단 중 하나를 선택하여 본인인증을 완료한 후 회원정보 입력 페이지로 이동</a:t>
            </a:r>
          </a:p>
        </p:txBody>
      </p:sp>
      <p:sp>
        <p:nvSpPr>
          <p:cNvPr id="23" name="모서리가 둥근 직사각형 6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664438" y="3296816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507808" y="3644481"/>
            <a:ext cx="4730298" cy="22860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8">
            <a:extLst>
              <a:ext uri="{FF2B5EF4-FFF2-40B4-BE49-F238E27FC236}">
                <a16:creationId xmlns="" xmlns:a16="http://schemas.microsoft.com/office/drawing/2014/main" id="{F5218253-DCD2-4715-9EFF-9DA9B398ADA1}"/>
              </a:ext>
            </a:extLst>
          </p:cNvPr>
          <p:cNvCxnSpPr>
            <a:stCxn id="23" idx="3"/>
            <a:endCxn id="24" idx="0"/>
          </p:cNvCxnSpPr>
          <p:nvPr/>
        </p:nvCxnSpPr>
        <p:spPr>
          <a:xfrm>
            <a:off x="880256" y="3422816"/>
            <a:ext cx="2992701" cy="22166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8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ACDA6E9A-EAE0-4942-8347-E61021092318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CA81AD96-2775-4206-B08B-86D2E0735429}"/>
              </a:ext>
            </a:extLst>
          </p:cNvPr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1-4.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- 14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세미만 가입동의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82" y="1352600"/>
            <a:ext cx="6211084" cy="6740732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7" name="모서리가 둥근 직사각형 6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333656" y="5080547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549474" y="5436842"/>
            <a:ext cx="6023592" cy="203643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꺾인 연결선 8">
            <a:extLst>
              <a:ext uri="{FF2B5EF4-FFF2-40B4-BE49-F238E27FC236}">
                <a16:creationId xmlns="" xmlns:a16="http://schemas.microsoft.com/office/drawing/2014/main" id="{F5218253-DCD2-4715-9EFF-9DA9B398ADA1}"/>
              </a:ext>
            </a:extLst>
          </p:cNvPr>
          <p:cNvCxnSpPr>
            <a:stCxn id="7" idx="3"/>
            <a:endCxn id="8" idx="0"/>
          </p:cNvCxnSpPr>
          <p:nvPr/>
        </p:nvCxnSpPr>
        <p:spPr>
          <a:xfrm>
            <a:off x="549474" y="5206547"/>
            <a:ext cx="3011796" cy="23029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357961" y="8281968"/>
            <a:ext cx="6000791" cy="62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법정대리인 이름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관계 등을 입력하고 실명인증을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보안문자를 입력해야 다음 단계 진행이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523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1-5.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필수입력사항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52600"/>
            <a:ext cx="6278924" cy="6853923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294142" y="8436625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필수 회원정보를 입력 후 보안문자 인증을 확인 한 뒤 회원가입 신청을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>
            <a:spLocks noChangeAspect="1"/>
          </p:cNvSpPr>
          <p:nvPr/>
        </p:nvSpPr>
        <p:spPr>
          <a:xfrm>
            <a:off x="3456119" y="781934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79766" y="7654165"/>
            <a:ext cx="882275" cy="360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꺾인 연결선 8"/>
          <p:cNvCxnSpPr>
            <a:cxnSpLocks/>
            <a:stCxn id="6" idx="3"/>
            <a:endCxn id="7" idx="1"/>
          </p:cNvCxnSpPr>
          <p:nvPr/>
        </p:nvCxnSpPr>
        <p:spPr>
          <a:xfrm flipV="1">
            <a:off x="3710347" y="7834165"/>
            <a:ext cx="1069419" cy="111178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1-6.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부가정보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61496"/>
            <a:ext cx="6278924" cy="5103672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73610" y="2946733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878345-56FC-408C-8711-DA9C443B5BC5}"/>
              </a:ext>
            </a:extLst>
          </p:cNvPr>
          <p:cNvSpPr txBox="1"/>
          <p:nvPr/>
        </p:nvSpPr>
        <p:spPr>
          <a:xfrm>
            <a:off x="294142" y="6681192"/>
            <a:ext cx="6278924" cy="255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부가정보 입력 진행한다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최초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가입시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희망하는 소속센터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시도 및 구군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을 선택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봉사희망지역 선택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추가로 여러 지역을 선택 가능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희망하는 봉사 분야를 선택한다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개인전문분야를 입력한다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(Ex.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웹디자인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통번역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수화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프로그래밍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 검색을 통해 가입된 단체를 지정할 수 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모든 설정을 마치고 부가정보저장을 누른다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⊙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봉사희망지역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설정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개인전문분야 등은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푸시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알람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시 자동으로 일감정보를 보내는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기초 자료로 활용된다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72436" y="3224808"/>
            <a:ext cx="3279868" cy="57606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73610" y="3800872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63678" y="4567292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4725938" y="5889104"/>
            <a:ext cx="975612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7792" y="2970619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7792" y="3386840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7792" y="3819785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6618" y="4593367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5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63678" y="4294079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6618" y="4320154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2" name="모서리가 둥근 직사각형 21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4593654" y="5519107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6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3" name="꺾인 연결선 22">
            <a:extLst>
              <a:ext uri="{FF2B5EF4-FFF2-40B4-BE49-F238E27FC236}">
                <a16:creationId xmlns="" xmlns:a16="http://schemas.microsoft.com/office/drawing/2014/main" id="{F5218253-DCD2-4715-9EFF-9DA9B398ADA1}"/>
              </a:ext>
            </a:extLst>
          </p:cNvPr>
          <p:cNvCxnSpPr>
            <a:stCxn id="22" idx="3"/>
          </p:cNvCxnSpPr>
          <p:nvPr/>
        </p:nvCxnSpPr>
        <p:spPr>
          <a:xfrm>
            <a:off x="4809472" y="5645107"/>
            <a:ext cx="488012" cy="2439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2-1. SNS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로그인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52600"/>
            <a:ext cx="6278924" cy="4633064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3701" y="6249144"/>
            <a:ext cx="600079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자원봉사포털은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로그인 후 이용하실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아이디와 비밀번호 이외의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로그인이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(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사용하기 전 웹에서 로그인 후 연동을 하여야 이용하실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.)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845618" y="3088235"/>
            <a:ext cx="1872208" cy="85665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>
            <a:spLocks noChangeAspect="1"/>
          </p:cNvSpPr>
          <p:nvPr/>
        </p:nvSpPr>
        <p:spPr>
          <a:xfrm>
            <a:off x="3409136" y="2737805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4" name="Shape 19"/>
          <p:cNvCxnSpPr>
            <a:stCxn id="13" idx="1"/>
          </p:cNvCxnSpPr>
          <p:nvPr/>
        </p:nvCxnSpPr>
        <p:spPr>
          <a:xfrm rot="10800000" flipV="1">
            <a:off x="3179060" y="2863804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4005858" y="3088233"/>
            <a:ext cx="2382374" cy="100067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>
            <a:spLocks noChangeAspect="1"/>
          </p:cNvSpPr>
          <p:nvPr/>
        </p:nvSpPr>
        <p:spPr>
          <a:xfrm>
            <a:off x="5641384" y="273780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 smtClean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6" name="Shape 19"/>
          <p:cNvCxnSpPr>
            <a:stCxn id="15" idx="1"/>
          </p:cNvCxnSpPr>
          <p:nvPr/>
        </p:nvCxnSpPr>
        <p:spPr>
          <a:xfrm rot="10800000" flipV="1">
            <a:off x="5411308" y="2863803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25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2-2. SNS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로그인 연동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19072" y="8289017"/>
            <a:ext cx="6229063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회원정보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기본정보의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간편 로그인 설정에서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연동을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 후 연동하기를 희망하는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선택 후 팝업 창을 통해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로그인을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하면 연동이 완료됩니다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(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모바일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이용을 위해서는 웹에서 먼저 연동을 한 뒤 이용하실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 포함</a:t>
            </a:r>
            <a:r>
              <a:rPr lang="en-US" altLang="ko-KR" sz="1600" b="1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19071" y="1352600"/>
            <a:ext cx="6430286" cy="6798250"/>
            <a:chOff x="319071" y="1352600"/>
            <a:chExt cx="6430286" cy="679825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071" y="1352600"/>
              <a:ext cx="6229063" cy="6798250"/>
            </a:xfrm>
            <a:prstGeom prst="rect">
              <a:avLst/>
            </a:prstGeom>
            <a:ln w="25400">
              <a:solidFill>
                <a:schemeClr val="bg2"/>
              </a:solidFill>
            </a:ln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846"/>
            <a:stretch/>
          </p:blipFill>
          <p:spPr>
            <a:xfrm>
              <a:off x="4678074" y="4286703"/>
              <a:ext cx="2071283" cy="1659927"/>
            </a:xfrm>
            <a:prstGeom prst="rect">
              <a:avLst/>
            </a:prstGeom>
          </p:spPr>
        </p:pic>
        <p:sp>
          <p:nvSpPr>
            <p:cNvPr id="14" name="직사각형 13"/>
            <p:cNvSpPr/>
            <p:nvPr/>
          </p:nvSpPr>
          <p:spPr>
            <a:xfrm>
              <a:off x="4678073" y="4286703"/>
              <a:ext cx="2071283" cy="1728192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773610" y="6184015"/>
              <a:ext cx="4774524" cy="1577297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>
              <a:spLocks noChangeAspect="1"/>
            </p:cNvSpPr>
            <p:nvPr/>
          </p:nvSpPr>
          <p:spPr>
            <a:xfrm>
              <a:off x="3609271" y="5850086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noProof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cxnSp>
          <p:nvCxnSpPr>
            <p:cNvPr id="19" name="Shape 19"/>
            <p:cNvCxnSpPr>
              <a:stCxn id="18" idx="1"/>
            </p:cNvCxnSpPr>
            <p:nvPr/>
          </p:nvCxnSpPr>
          <p:spPr>
            <a:xfrm rot="10800000" flipV="1">
              <a:off x="3379195" y="5976085"/>
              <a:ext cx="230076" cy="169277"/>
            </a:xfrm>
            <a:prstGeom prst="bentConnector2">
              <a:avLst/>
            </a:prstGeom>
            <a:ln w="158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33450" y="4528039"/>
              <a:ext cx="1035641" cy="225289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>
              <a:spLocks noChangeAspect="1"/>
            </p:cNvSpPr>
            <p:nvPr/>
          </p:nvSpPr>
          <p:spPr>
            <a:xfrm>
              <a:off x="1388691" y="4232920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cxnSp>
          <p:nvCxnSpPr>
            <p:cNvPr id="23" name="Shape 19"/>
            <p:cNvCxnSpPr>
              <a:stCxn id="22" idx="1"/>
            </p:cNvCxnSpPr>
            <p:nvPr/>
          </p:nvCxnSpPr>
          <p:spPr>
            <a:xfrm rot="10800000" flipV="1">
              <a:off x="1158615" y="4358919"/>
              <a:ext cx="230076" cy="169277"/>
            </a:xfrm>
            <a:prstGeom prst="bentConnector2">
              <a:avLst/>
            </a:prstGeom>
            <a:ln w="158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꺾인 연결선 10"/>
            <p:cNvCxnSpPr>
              <a:stCxn id="17" idx="0"/>
              <a:endCxn id="14" idx="1"/>
            </p:cNvCxnSpPr>
            <p:nvPr/>
          </p:nvCxnSpPr>
          <p:spPr>
            <a:xfrm rot="5400000" flipH="1" flipV="1">
              <a:off x="3902864" y="5408807"/>
              <a:ext cx="1033216" cy="517201"/>
            </a:xfrm>
            <a:prstGeom prst="bentConnector2">
              <a:avLst/>
            </a:prstGeom>
            <a:ln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직사각형 4"/>
            <p:cNvSpPr/>
            <p:nvPr/>
          </p:nvSpPr>
          <p:spPr>
            <a:xfrm>
              <a:off x="2421682" y="2864768"/>
              <a:ext cx="57606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2421682" y="3224808"/>
              <a:ext cx="432048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437208" y="3471834"/>
              <a:ext cx="560537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501748" y="4196693"/>
              <a:ext cx="1917724" cy="162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938924" y="4489536"/>
              <a:ext cx="432048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304337" y="4448173"/>
              <a:ext cx="432048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437208" y="5026656"/>
              <a:ext cx="717740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451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20" y="1352600"/>
            <a:ext cx="6268246" cy="5410084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신청</a:t>
            </a: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개인봉사 개요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291016" y="6991812"/>
            <a:ext cx="60007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봉사조회는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시간인증봉사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활동인증봉사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구분됩니다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시간인증봉사는 오프라인자원봉사활동만 가능하며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활동인증봉사는 온라인 자원봉사활동만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세부활동사항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활동분야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장소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요건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상태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선택해서 검색 하면 해당 일감 정보가 화면에 보여지게 되며 일감을 클릭하면 일감정보를 확인하실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51620" y="282637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78599" y="3008784"/>
            <a:ext cx="1306979" cy="40764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46787" y="599955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91475" y="6119757"/>
            <a:ext cx="6478679" cy="71438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701602" y="2673143"/>
            <a:ext cx="4752528" cy="40764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701602" y="242114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04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91" y="1432269"/>
            <a:ext cx="6262655" cy="494347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3-1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봉사활동조회 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시간인증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오프라인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288187" y="7689304"/>
            <a:ext cx="6284879" cy="176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시간인증봉사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 자원봉사 메뉴에서는 오프라인으로 진행되는 자원봉사활동을 검색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봉사지역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봉사분야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봉사대상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모집상태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봉사기간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봉사자유형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봉사명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재난일감 여부 등을 선택하여 검색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검색된 활동을 클릭 후 상세내용을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오른쪽 상단의 신청하기를 통해 활동을 신청할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294142" y="209986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310411" y="2288704"/>
            <a:ext cx="959143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4846915" y="2052127"/>
            <a:ext cx="959143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4846915" y="180012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71003" y="2648744"/>
            <a:ext cx="4783127" cy="194421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71003" y="239674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71003" y="5597836"/>
            <a:ext cx="4749664" cy="6513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71003" y="534194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3" name="꺾인 연결선 22"/>
          <p:cNvCxnSpPr/>
          <p:nvPr/>
        </p:nvCxnSpPr>
        <p:spPr>
          <a:xfrm rot="16200000" flipH="1">
            <a:off x="3247786" y="5779104"/>
            <a:ext cx="716844" cy="367252"/>
          </a:xfrm>
          <a:prstGeom prst="bentConnector2">
            <a:avLst/>
          </a:prstGeom>
          <a:ln w="254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23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3153057" y="596272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34" y="5104887"/>
            <a:ext cx="2992938" cy="2541713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5662042" y="5241032"/>
            <a:ext cx="504056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5662042" y="498903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43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"/>
          <a:stretch/>
        </p:blipFill>
        <p:spPr>
          <a:xfrm>
            <a:off x="333449" y="1416484"/>
            <a:ext cx="6239618" cy="6704868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3-2.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봉사활동신청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시간인증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오프라인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33449" y="8224108"/>
            <a:ext cx="600079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달력에서 원하는 날짜를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 정보를 현재 정보로 수정 후 정보제공 및 수신동의를 체크합니다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 버튼을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클릭하면 신청이 완료됩니다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508021" y="322480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508021" y="3476808"/>
            <a:ext cx="905549" cy="147619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477466" y="560107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604580" y="5853072"/>
            <a:ext cx="5729659" cy="138922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5986659" y="745324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5340533" y="7611245"/>
            <a:ext cx="993706" cy="295915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341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" y="1404751"/>
            <a:ext cx="6300970" cy="4199557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봉사활동조회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활동인증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온라인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310791" y="7545288"/>
            <a:ext cx="6284879" cy="176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활동인증봉사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온라인 자원봉사 메뉴에서는 온라인으로 진행되는 자원봉사활동을 검색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활동분야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활동장소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자격요건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모집상태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봉사기간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봉사자유형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봉사명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봉사대상 등을 선택하여 검색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검색된 활동을 클릭 하면 상세내용을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확인할수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오른쪽 상단의 신청하기를 통해 활동을 신청할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8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294142" y="231589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310411" y="2504728"/>
            <a:ext cx="959143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2398643" y="2052127"/>
            <a:ext cx="959143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2398643" y="180012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71003" y="2648744"/>
            <a:ext cx="4783127" cy="194421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71003" y="239674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71003" y="4953000"/>
            <a:ext cx="4749664" cy="6513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71003" y="469711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7" t="5185" b="10581"/>
          <a:stretch/>
        </p:blipFill>
        <p:spPr bwMode="auto">
          <a:xfrm>
            <a:off x="3789834" y="5097016"/>
            <a:ext cx="2992938" cy="2448272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6" name="꺾인 연결선 5"/>
          <p:cNvCxnSpPr>
            <a:stCxn id="6147" idx="2"/>
            <a:endCxn id="6146" idx="1"/>
          </p:cNvCxnSpPr>
          <p:nvPr/>
        </p:nvCxnSpPr>
        <p:spPr>
          <a:xfrm rot="16200000" flipH="1">
            <a:off x="3247786" y="5779104"/>
            <a:ext cx="716844" cy="367252"/>
          </a:xfrm>
          <a:prstGeom prst="bentConnector2">
            <a:avLst/>
          </a:prstGeom>
          <a:ln w="254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20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3153057" y="596272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5806058" y="5169024"/>
            <a:ext cx="504056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5806058" y="491702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18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3-4.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봉사활동신청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활동인증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온라인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83116" y="5457056"/>
            <a:ext cx="6387038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신청하기 버튼을 클릭 후 봉사정보를 확인합니다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 정보를 현재 정보로 수정 후 정보제공 및 수신동의를 체크합니다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 버튼을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클릭하면 신청이 완료됩니다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83116" y="1352600"/>
            <a:ext cx="6387038" cy="3816424"/>
            <a:chOff x="283116" y="1352600"/>
            <a:chExt cx="6387038" cy="3816424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116" y="1352600"/>
              <a:ext cx="6387038" cy="3816424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1671002" y="2216696"/>
              <a:ext cx="4902063" cy="720080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>
              <a:extLst>
                <a:ext uri="{FF2B5EF4-FFF2-40B4-BE49-F238E27FC236}">
                  <a16:creationId xmlns=""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1003" y="1960808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1671001" y="3260812"/>
              <a:ext cx="4902063" cy="140415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모서리가 둥근 직사각형 24">
              <a:extLst>
                <a:ext uri="{FF2B5EF4-FFF2-40B4-BE49-F238E27FC236}">
                  <a16:creationId xmlns=""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1002" y="3004924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6" name="모서리가 둥근 직사각형 11">
              <a:extLst>
                <a:ext uri="{FF2B5EF4-FFF2-40B4-BE49-F238E27FC236}">
                  <a16:creationId xmlns=""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76474" y="4535155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3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=""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5374010" y="4729093"/>
              <a:ext cx="1142716" cy="295915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781722" y="3512840"/>
              <a:ext cx="86409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941962" y="3512840"/>
              <a:ext cx="113451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8957" y="3557414"/>
              <a:ext cx="809625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2760" y="3555806"/>
              <a:ext cx="962025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114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1" y="1432269"/>
            <a:ext cx="6234775" cy="481687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조회 및 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신청</a:t>
            </a: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·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4-1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봉사활동조회 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단체봉사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288187" y="7689304"/>
            <a:ext cx="6284879" cy="176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기업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단체봉사 메뉴에서는 기업 및 단체를 모집하여 진행되는 자원봉사활동을 검색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봉사지역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봉사분야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봉사대상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모집상태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봉사기간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봉사명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수요처명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등을 선택하여 검색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검색된 활동을 클릭 후 상세내용을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오른쪽 상단의 신청하기를 통해 활동을 신청할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333450" y="224388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349719" y="2432720"/>
            <a:ext cx="959143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71003" y="2495882"/>
            <a:ext cx="4783127" cy="209707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71003" y="225272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71003" y="5597836"/>
            <a:ext cx="4749664" cy="6513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71003" y="534194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3" name="꺾인 연결선 22"/>
          <p:cNvCxnSpPr/>
          <p:nvPr/>
        </p:nvCxnSpPr>
        <p:spPr>
          <a:xfrm rot="16200000" flipH="1">
            <a:off x="3247786" y="5779104"/>
            <a:ext cx="716844" cy="367252"/>
          </a:xfrm>
          <a:prstGeom prst="bentConnector2">
            <a:avLst/>
          </a:prstGeom>
          <a:ln w="254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23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3153057" y="596272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34" y="5115032"/>
            <a:ext cx="2992938" cy="2531568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5662042" y="5241032"/>
            <a:ext cx="504056" cy="28803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5662042" y="498903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75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·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-2.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봉사활동신청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단체봉사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7162526"/>
            <a:ext cx="6278923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달력에서 원하는 날짜를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개인신청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단체신청여부를 선택하여 단체원들의 선택하고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소속회원 정보 제공동의를 체크합니다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 버튼을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클릭하면 신청이 완료됩니다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19084" y="1411583"/>
            <a:ext cx="6253982" cy="5466086"/>
            <a:chOff x="319084" y="1411583"/>
            <a:chExt cx="6253982" cy="5466086"/>
          </a:xfrm>
        </p:grpSpPr>
        <p:pic>
          <p:nvPicPr>
            <p:cNvPr id="1024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84" y="2505694"/>
              <a:ext cx="6253981" cy="4371975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696"/>
            <a:stretch/>
          </p:blipFill>
          <p:spPr bwMode="auto">
            <a:xfrm>
              <a:off x="319085" y="1411583"/>
              <a:ext cx="6253981" cy="1094111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8" name="모서리가 둥근 직사각형 11">
              <a:extLst>
                <a:ext uri="{FF2B5EF4-FFF2-40B4-BE49-F238E27FC236}">
                  <a16:creationId xmlns=""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450" y="3733815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=""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383738" y="3978570"/>
              <a:ext cx="2343102" cy="75840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모서리가 둥근 직사각형 11">
              <a:extLst>
                <a:ext uri="{FF2B5EF4-FFF2-40B4-BE49-F238E27FC236}">
                  <a16:creationId xmlns=""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4976" y="4628992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=""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344976" y="4880993"/>
              <a:ext cx="6228089" cy="1494368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11">
              <a:extLst>
                <a:ext uri="{FF2B5EF4-FFF2-40B4-BE49-F238E27FC236}">
                  <a16:creationId xmlns=""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2826" y="6123361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3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5157985" y="6375361"/>
              <a:ext cx="1409069" cy="441075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2162293" y="2540704"/>
              <a:ext cx="835453" cy="1093194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모서리가 둥근 직사각형 11">
              <a:extLst>
                <a:ext uri="{FF2B5EF4-FFF2-40B4-BE49-F238E27FC236}">
                  <a16:creationId xmlns=""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2293" y="2288704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4581922" y="5961113"/>
              <a:ext cx="792088" cy="1622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23224" y="5961112"/>
              <a:ext cx="792088" cy="162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094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280592"/>
            <a:ext cx="6278924" cy="6336704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7831983"/>
            <a:ext cx="6278924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봉사현황에서는 나의 자원봉사활동에 대한 현황을 파악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소속센터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봉사신청건수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활동승인건수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추천봉사건수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알림톡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건수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추천봉사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관심봉사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봉사신청내역에 대한 상세 사항을 확인할 수 있습니다</a:t>
            </a:r>
            <a:r>
              <a:rPr lang="en-US" altLang="ko-KR" sz="1200" b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462666" y="231251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07354" y="2432720"/>
            <a:ext cx="5042827" cy="134363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445092" y="393084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589780" y="4051053"/>
            <a:ext cx="5042827" cy="39789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6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7041232"/>
            <a:ext cx="627892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봉사정보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봉사참여실적에서는 내가 활동한 봉사시간 및 활동을 확인할 수 있으며 확인서를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발급받을수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봉사정보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98480"/>
            <a:ext cx="6323376" cy="54267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직사각형 3"/>
          <p:cNvSpPr/>
          <p:nvPr/>
        </p:nvSpPr>
        <p:spPr>
          <a:xfrm>
            <a:off x="2061642" y="3224808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49453" y="324538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294142" y="3365593"/>
            <a:ext cx="1162050" cy="21925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2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봉사정보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0" y="1409141"/>
            <a:ext cx="6258276" cy="5229609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모서리가 둥근 직사각형 8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49453" y="347401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294142" y="3594222"/>
            <a:ext cx="1162050" cy="21925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6825208"/>
            <a:ext cx="6278924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실적확인서 발행내역에서는 내가 발급받은 실적확인서의 내역을 확인하실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기간을 설정하고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봉사명으로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해당하는 건을 찾을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013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97" y="1511867"/>
            <a:ext cx="6257570" cy="3441133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봉사정보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78839" y="308079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323528" y="3200997"/>
            <a:ext cx="1162050" cy="21925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23528" y="5313040"/>
            <a:ext cx="6278924" cy="624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봉사신청내역 메뉴에서는 내가 신청한 활동의 내역을 확인할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신청한 활동의 승인 및 반려여부를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  <p:sp>
        <p:nvSpPr>
          <p:cNvPr id="11" name="모서리가 둥근 직사각형 10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5661369" y="274903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5806058" y="2869237"/>
            <a:ext cx="581025" cy="36319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26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97" y="1511867"/>
            <a:ext cx="6257570" cy="3441133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봉사정보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78839" y="308079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323528" y="3200997"/>
            <a:ext cx="1162050" cy="21925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23528" y="5313040"/>
            <a:ext cx="6278924" cy="624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봉사신청내역 메뉴에서는 내가 신청한 활동의 내역을 확인할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신청한 활동의 승인 및 반려여부를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  <p:sp>
        <p:nvSpPr>
          <p:cNvPr id="11" name="모서리가 둥근 직사각형 10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5661369" y="274903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5806058" y="2869237"/>
            <a:ext cx="581025" cy="36319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폭발 1 1"/>
          <p:cNvSpPr/>
          <p:nvPr/>
        </p:nvSpPr>
        <p:spPr>
          <a:xfrm>
            <a:off x="1058491" y="1798760"/>
            <a:ext cx="5328592" cy="306806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FF0000"/>
                </a:solidFill>
              </a:rPr>
              <a:t>활동통계 이미지가 </a:t>
            </a:r>
            <a:r>
              <a:rPr lang="ko-KR" altLang="en-US" sz="2400" dirty="0" err="1" smtClean="0">
                <a:solidFill>
                  <a:srgbClr val="FF0000"/>
                </a:solidFill>
              </a:rPr>
              <a:t>보이지않아</a:t>
            </a:r>
            <a:r>
              <a:rPr lang="ko-KR" altLang="en-US" sz="2400" dirty="0" smtClean="0">
                <a:solidFill>
                  <a:srgbClr val="FF0000"/>
                </a:solidFill>
              </a:rPr>
              <a:t> 따지 못함</a:t>
            </a:r>
            <a:r>
              <a:rPr lang="en-US" altLang="ko-KR" sz="2400" dirty="0" smtClean="0">
                <a:solidFill>
                  <a:srgbClr val="FF0000"/>
                </a:solidFill>
              </a:rPr>
              <a:t>. </a:t>
            </a:r>
            <a:r>
              <a:rPr lang="ko-KR" altLang="en-US" sz="2400" dirty="0" smtClean="0">
                <a:solidFill>
                  <a:srgbClr val="FF0000"/>
                </a:solidFill>
              </a:rPr>
              <a:t>확인 후 </a:t>
            </a:r>
            <a:r>
              <a:rPr lang="ko-KR" altLang="en-US" sz="2400" dirty="0" err="1" smtClean="0">
                <a:solidFill>
                  <a:srgbClr val="FF0000"/>
                </a:solidFill>
              </a:rPr>
              <a:t>채워야함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4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53" y="1451258"/>
            <a:ext cx="6267113" cy="356235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5-2.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추천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관심봉사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78839" y="308079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323528" y="3200997"/>
            <a:ext cx="1162050" cy="21925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23528" y="5313040"/>
            <a:ext cx="6278924" cy="94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회원가입 시 입력한 관심 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전문 영역 등의 정보를 바탕으로 추천서비스를 제공합니다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관심봉사 혹은 지역의 설정은 변경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활동을 클릭 후 상세보기 페이지에서 신청할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" name="모서리가 둥근 직사각형 10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714770" y="257673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714770" y="2833208"/>
            <a:ext cx="3947272" cy="37358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83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추천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관심봉사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52" y="1396626"/>
            <a:ext cx="6256814" cy="619675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7470" y="7905327"/>
            <a:ext cx="6275596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확인 했던 봉사활동정보를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목록의 삭제를 원할 경우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선택하여 삭제가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685264" y="2263192"/>
            <a:ext cx="384982" cy="29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717568" y="2343512"/>
            <a:ext cx="4704550" cy="498575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23527" y="217735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85264" y="7329263"/>
            <a:ext cx="911754" cy="26411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1">
            <a:extLst>
              <a:ext uri="{FF2B5EF4-FFF2-40B4-BE49-F238E27FC236}">
                <a16:creationId xmlns=""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591223" y="711324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78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5-3.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자원봉사후기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5745088"/>
            <a:ext cx="6296976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자원봉사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봉사정보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봉사참여실적의 봉사평가를 통하여 후기를 작성할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후기 작성 상세페이지로 이동하면 평가와 후기를 작성할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2" y="1424608"/>
            <a:ext cx="6278924" cy="3949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모서리가 둥근 직사각형 6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4582128" y="4871735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4602348" y="5107473"/>
            <a:ext cx="451130" cy="26676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47" y="2075478"/>
            <a:ext cx="2675409" cy="2647884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꺾인 연결선 4"/>
          <p:cNvCxnSpPr>
            <a:stCxn id="18" idx="3"/>
          </p:cNvCxnSpPr>
          <p:nvPr/>
        </p:nvCxnSpPr>
        <p:spPr>
          <a:xfrm flipV="1">
            <a:off x="5053478" y="4723362"/>
            <a:ext cx="127373" cy="517491"/>
          </a:xfrm>
          <a:prstGeom prst="bentConnector2">
            <a:avLst/>
          </a:prstGeom>
          <a:ln w="254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6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5180851" y="4871735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773610" y="2360712"/>
            <a:ext cx="36004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80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2" y="1356811"/>
            <a:ext cx="6296976" cy="2876109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자원봉사후기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4520952"/>
            <a:ext cx="6296976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자원봉사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작성글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후기 메뉴에서 내가 작성한 자원봉사평가를 확인할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작성한 후기는 수정 및 삭제가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..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모서리가 둥근 직사각형 6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637833" y="2668865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658052" y="2904602"/>
            <a:ext cx="4915013" cy="96827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773610" y="2360712"/>
            <a:ext cx="36004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=""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5374216" y="3227917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5391396" y="3463655"/>
            <a:ext cx="1124561" cy="33173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082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5-4. </a:t>
            </a:r>
            <a:r>
              <a:rPr kumimoji="0" lang="ko-KR" altLang="en-US" sz="1800" kern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알림톡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 자원봉사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81382" y="5961112"/>
            <a:ext cx="6291684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자원봉사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알림톡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메뉴를 통해 최근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14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 이내 전송된 알림을 확인할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94142" y="1445305"/>
            <a:ext cx="6278924" cy="4227775"/>
            <a:chOff x="294142" y="1445305"/>
            <a:chExt cx="6278924" cy="422777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142" y="1445305"/>
              <a:ext cx="6278924" cy="4227775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09" b="3868"/>
            <a:stretch/>
          </p:blipFill>
          <p:spPr>
            <a:xfrm>
              <a:off x="1485579" y="2133303"/>
              <a:ext cx="5087487" cy="3315829"/>
            </a:xfrm>
            <a:prstGeom prst="rect">
              <a:avLst/>
            </a:prstGeom>
          </p:spPr>
        </p:pic>
        <p:sp>
          <p:nvSpPr>
            <p:cNvPr id="11" name="모서리가 둥근 직사각형 6">
              <a:extLst>
                <a:ext uri="{FF2B5EF4-FFF2-40B4-BE49-F238E27FC236}">
                  <a16:creationId xmlns="" xmlns:a16="http://schemas.microsoft.com/office/drawing/2014/main" id="{3E90A8E9-B0A6-4606-BD28-697818A36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7673" y="4016896"/>
              <a:ext cx="21581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7F902722-0C35-42A6-9561-26CEB711EFAB}"/>
                </a:ext>
              </a:extLst>
            </p:cNvPr>
            <p:cNvSpPr/>
            <p:nvPr/>
          </p:nvSpPr>
          <p:spPr>
            <a:xfrm>
              <a:off x="334853" y="4252634"/>
              <a:ext cx="1124561" cy="33173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735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통합검색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통합검색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69393" y="6525850"/>
            <a:ext cx="625501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메인 페이지의 돋보기 아이콘을 클릭하여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입력하면 통합 검색 결과를 확인할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검색된 결과를 카테고리 별로 구분하여 정보를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실시간 가장 많이 조회된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제공합니다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.(10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위까지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검색한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8" r="13259" b="93436"/>
          <a:stretch/>
        </p:blipFill>
        <p:spPr>
          <a:xfrm>
            <a:off x="294142" y="1306748"/>
            <a:ext cx="6253831" cy="58143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2" y="1953967"/>
            <a:ext cx="6253831" cy="4295177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5229994" y="1491331"/>
            <a:ext cx="432047" cy="32506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>
            <a:spLocks noChangeAspect="1"/>
          </p:cNvSpPr>
          <p:nvPr/>
        </p:nvSpPr>
        <p:spPr>
          <a:xfrm>
            <a:off x="5229173" y="125731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053530" y="1968791"/>
            <a:ext cx="4824536" cy="32506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/>
          <p:cNvSpPr>
            <a:spLocks noChangeAspect="1"/>
          </p:cNvSpPr>
          <p:nvPr/>
        </p:nvSpPr>
        <p:spPr>
          <a:xfrm>
            <a:off x="1052066" y="170196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306294" y="3448603"/>
            <a:ext cx="3635668" cy="30052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35"/>
          <p:cNvSpPr>
            <a:spLocks noChangeAspect="1"/>
          </p:cNvSpPr>
          <p:nvPr/>
        </p:nvSpPr>
        <p:spPr>
          <a:xfrm>
            <a:off x="918530" y="3087725"/>
            <a:ext cx="265007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37" name="Shape 19"/>
          <p:cNvCxnSpPr>
            <a:stCxn id="36" idx="1"/>
            <a:endCxn id="35" idx="1"/>
          </p:cNvCxnSpPr>
          <p:nvPr/>
        </p:nvCxnSpPr>
        <p:spPr>
          <a:xfrm rot="10800000" flipH="1" flipV="1">
            <a:off x="918530" y="3213725"/>
            <a:ext cx="387764" cy="385140"/>
          </a:xfrm>
          <a:prstGeom prst="bentConnector3">
            <a:avLst>
              <a:gd name="adj1" fmla="val -58953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5053478" y="3538652"/>
            <a:ext cx="1470934" cy="206242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>
            <a:spLocks noChangeAspect="1"/>
          </p:cNvSpPr>
          <p:nvPr/>
        </p:nvSpPr>
        <p:spPr>
          <a:xfrm>
            <a:off x="6270184" y="320792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40" name="Shape 19"/>
          <p:cNvCxnSpPr>
            <a:stCxn id="39" idx="1"/>
          </p:cNvCxnSpPr>
          <p:nvPr/>
        </p:nvCxnSpPr>
        <p:spPr>
          <a:xfrm rot="10800000" flipV="1">
            <a:off x="6040108" y="3333926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5051354" y="5601072"/>
            <a:ext cx="1473058" cy="50405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직사각형 44"/>
          <p:cNvSpPr>
            <a:spLocks noChangeAspect="1"/>
          </p:cNvSpPr>
          <p:nvPr/>
        </p:nvSpPr>
        <p:spPr>
          <a:xfrm>
            <a:off x="4814848" y="563033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 smtClean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19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14" y="1426011"/>
            <a:ext cx="6286352" cy="4607109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kumimoji="0" lang="ko-KR" altLang="en-US" sz="1800" kern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타기관봉사정보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600" kern="0" spc="-50" dirty="0" err="1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타기관봉사정보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86714" y="6253899"/>
            <a:ext cx="6286352" cy="1840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봉사참여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타기관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봉사정보 메뉴를 통해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타기관의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봉사정보를 확인 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활동지역 및 일자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봉사명으로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검색이 가능합니다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검색된 활동을 클릭 시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타기관의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사이트로 이동하여 상세정보를 확인하고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신청할 수 있습니다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*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현재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DOVOL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 연계되어 있으며 추후 여러 기관의 봉사정보를 수집할 예정입니다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01602" y="2936472"/>
            <a:ext cx="4807482" cy="118468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>
            <a:spLocks noChangeAspect="1"/>
          </p:cNvSpPr>
          <p:nvPr/>
        </p:nvSpPr>
        <p:spPr>
          <a:xfrm>
            <a:off x="5806058" y="260770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 smtClean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3" name="Shape 19"/>
          <p:cNvCxnSpPr>
            <a:stCxn id="12" idx="1"/>
          </p:cNvCxnSpPr>
          <p:nvPr/>
        </p:nvCxnSpPr>
        <p:spPr>
          <a:xfrm rot="10800000" flipV="1">
            <a:off x="5575982" y="2733705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86714" y="2697176"/>
            <a:ext cx="1181139" cy="32506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>
            <a:spLocks noChangeAspect="1"/>
          </p:cNvSpPr>
          <p:nvPr/>
        </p:nvSpPr>
        <p:spPr>
          <a:xfrm>
            <a:off x="285893" y="246315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718656" y="4392095"/>
            <a:ext cx="4807482" cy="731205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>
            <a:spLocks noChangeAspect="1"/>
          </p:cNvSpPr>
          <p:nvPr/>
        </p:nvSpPr>
        <p:spPr>
          <a:xfrm>
            <a:off x="5823112" y="406332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 smtClean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2" name="Shape 19"/>
          <p:cNvCxnSpPr>
            <a:stCxn id="21" idx="1"/>
          </p:cNvCxnSpPr>
          <p:nvPr/>
        </p:nvCxnSpPr>
        <p:spPr>
          <a:xfrm rot="10800000" flipV="1">
            <a:off x="5593036" y="4189328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27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8. QR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사용법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시작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8.QR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코드사용법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8" y="1568624"/>
            <a:ext cx="2298818" cy="45150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B0231BA-9807-4EF9-9DEB-17713F921067}"/>
              </a:ext>
            </a:extLst>
          </p:cNvPr>
          <p:cNvSpPr txBox="1"/>
          <p:nvPr/>
        </p:nvSpPr>
        <p:spPr>
          <a:xfrm>
            <a:off x="328232" y="6894868"/>
            <a:ext cx="6000791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모바일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앱에서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신청한 자원봉사를 선택 한 후 상세페이지로 이동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시작을 선택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봉사현장에 비치된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이미지 확인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 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스캔 화면이 활성화 되며 현장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봉사활동담당자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담당자가 제시하는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코드에 스캔을 하면 자동으로 봉사 시작 됨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3328628" y="162933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5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54497" y="1755337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765498" y="1794909"/>
            <a:ext cx="2298818" cy="38495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3309404" y="405999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8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35273" y="4185993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837506" y="4225565"/>
            <a:ext cx="2207586" cy="46404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177" y="1663917"/>
            <a:ext cx="1375646" cy="1342827"/>
          </a:xfrm>
          <a:prstGeom prst="rect">
            <a:avLst/>
          </a:prstGeom>
        </p:spPr>
      </p:pic>
      <p:sp>
        <p:nvSpPr>
          <p:cNvPr id="32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5735653" y="149661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33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61522" y="1622616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4149874" y="1662188"/>
            <a:ext cx="1321467" cy="137380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850" y="3388243"/>
            <a:ext cx="1860646" cy="30100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6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6063397" y="320391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37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789266" y="3329917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3897470" y="3369489"/>
            <a:ext cx="1901615" cy="302880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폭발 1 19"/>
          <p:cNvSpPr/>
          <p:nvPr/>
        </p:nvSpPr>
        <p:spPr>
          <a:xfrm>
            <a:off x="1058491" y="1798760"/>
            <a:ext cx="5328592" cy="394632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FF0000"/>
                </a:solidFill>
              </a:rPr>
              <a:t>QR</a:t>
            </a:r>
            <a:r>
              <a:rPr lang="ko-KR" altLang="en-US" sz="2400" dirty="0" smtClean="0">
                <a:solidFill>
                  <a:srgbClr val="FF0000"/>
                </a:solidFill>
              </a:rPr>
              <a:t>만 보여주면 되는가</a:t>
            </a:r>
            <a:r>
              <a:rPr lang="en-US" altLang="ko-KR" sz="2400" dirty="0" smtClean="0">
                <a:solidFill>
                  <a:srgbClr val="FF0000"/>
                </a:solidFill>
              </a:rPr>
              <a:t>? </a:t>
            </a:r>
            <a:r>
              <a:rPr lang="ko-KR" altLang="en-US" sz="2400" dirty="0" err="1" smtClean="0">
                <a:solidFill>
                  <a:srgbClr val="FF0000"/>
                </a:solidFill>
              </a:rPr>
              <a:t>모바일의</a:t>
            </a:r>
            <a:r>
              <a:rPr lang="ko-KR" altLang="en-US" sz="2400" dirty="0" smtClean="0">
                <a:solidFill>
                  <a:srgbClr val="FF0000"/>
                </a:solidFill>
              </a:rPr>
              <a:t> 신규기능을 알려줄 필요는 없는가</a:t>
            </a:r>
            <a:r>
              <a:rPr lang="en-US" altLang="ko-KR" sz="2400" dirty="0" smtClean="0">
                <a:solidFill>
                  <a:srgbClr val="FF0000"/>
                </a:solidFill>
              </a:rPr>
              <a:t>?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99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8. QR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사용법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종료</a:t>
            </a:r>
            <a:r>
              <a:rPr kumimoji="0" lang="en-US" altLang="ko-KR" sz="1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8. QR</a:t>
            </a:r>
            <a:r>
              <a:rPr lang="ko-KR" altLang="en-US" sz="1600" kern="0" spc="-50" dirty="0" smtClean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코드사용법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254" y="3923165"/>
            <a:ext cx="1860646" cy="30100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409141"/>
            <a:ext cx="2959885" cy="58700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55" y="1794791"/>
            <a:ext cx="1375646" cy="13428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B0231BA-9807-4EF9-9DEB-17713F921067}"/>
              </a:ext>
            </a:extLst>
          </p:cNvPr>
          <p:cNvSpPr txBox="1"/>
          <p:nvPr/>
        </p:nvSpPr>
        <p:spPr>
          <a:xfrm>
            <a:off x="392209" y="7800531"/>
            <a:ext cx="6000791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앞서 시작과 동일하게 상세페이지로 이동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시작과 동일하게 현장에 비치된 </a:t>
            </a:r>
            <a:r>
              <a:rPr lang="en-US" altLang="ko-KR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확인</a:t>
            </a:r>
            <a:endParaRPr lang="en-US" altLang="ko-KR" sz="1200" b="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활성화된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종료를 누르면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화면이 작동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스켄이</a:t>
            </a:r>
            <a:r>
              <a:rPr lang="ko-KR" altLang="en-US" sz="1200" b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완료 되면 봉사 시작시간과 종료시간이 입력된 모습을 확인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3504036" y="152889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1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29905" y="1654890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294142" y="1694462"/>
            <a:ext cx="2945582" cy="38495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3414214" y="373883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4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40083" y="3864839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477466" y="3904411"/>
            <a:ext cx="2672436" cy="9563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5937131" y="162749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7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63000" y="1753490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4351352" y="1793062"/>
            <a:ext cx="1321467" cy="137380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17">
            <a:extLst>
              <a:ext uri="{FF2B5EF4-FFF2-40B4-BE49-F238E27FC236}">
                <a16:creationId xmlns:a16="http://schemas.microsoft.com/office/drawing/2014/main" xmlns="" id="{6AE4D0EE-128F-4653-8D78-E8A374CC3584}"/>
              </a:ext>
            </a:extLst>
          </p:cNvPr>
          <p:cNvSpPr>
            <a:spLocks noChangeAspect="1"/>
          </p:cNvSpPr>
          <p:nvPr/>
        </p:nvSpPr>
        <p:spPr>
          <a:xfrm>
            <a:off x="6315801" y="373883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30" name="꺾인 연결선 8">
            <a:extLst>
              <a:ext uri="{FF2B5EF4-FFF2-40B4-BE49-F238E27FC236}">
                <a16:creationId xmlns:a16="http://schemas.microsoft.com/office/drawing/2014/main" xmlns="" id="{4BADF17C-5EE5-43D1-954B-A8BB742B72F2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41670" y="3864839"/>
            <a:ext cx="274131" cy="1285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5D90279C-116F-4F2E-8CD2-2EB5A9CBC8C8}"/>
              </a:ext>
            </a:extLst>
          </p:cNvPr>
          <p:cNvSpPr/>
          <p:nvPr/>
        </p:nvSpPr>
        <p:spPr>
          <a:xfrm>
            <a:off x="4149874" y="3904411"/>
            <a:ext cx="1901615" cy="302880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22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54109</TotalTime>
  <Words>1875</Words>
  <Application>Microsoft Office PowerPoint</Application>
  <PresentationFormat>사용자 지정</PresentationFormat>
  <Paragraphs>244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31</vt:i4>
      </vt:variant>
    </vt:vector>
  </HeadingPairs>
  <TitlesOfParts>
    <vt:vector size="42" baseType="lpstr">
      <vt:lpstr>굴림</vt:lpstr>
      <vt:lpstr>Arial</vt:lpstr>
      <vt:lpstr>나눔바른고딕</vt:lpstr>
      <vt:lpstr>Wingdings 2</vt:lpstr>
      <vt:lpstr>나눔스퀘어 Bold</vt:lpstr>
      <vt:lpstr>나눔고딕</vt:lpstr>
      <vt:lpstr>굴림체</vt:lpstr>
      <vt:lpstr>나눔고딕 ExtraBold</vt:lpstr>
      <vt:lpstr>맑은 고딕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1365자원봉사포털고도화</dc:title>
  <dc:creator>이재만</dc:creator>
  <cp:lastModifiedBy>유영도</cp:lastModifiedBy>
  <cp:revision>5146</cp:revision>
  <cp:lastPrinted>2015-08-17T01:45:46Z</cp:lastPrinted>
  <dcterms:created xsi:type="dcterms:W3CDTF">2006-06-07T02:37:19Z</dcterms:created>
  <dcterms:modified xsi:type="dcterms:W3CDTF">2020-03-05T07:45:37Z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C:\Users\유영도\Desktop\메뉴얼(3월2일)\사용자메뉴얼_1365포털 이용가이드.pptx</vt:lpwstr>
  </property>
</Properties>
</file>