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4732" r:id="rId1"/>
    <p:sldMasterId id="2147484737" r:id="rId2"/>
  </p:sldMasterIdLst>
  <p:notesMasterIdLst>
    <p:notesMasterId r:id="rId20"/>
  </p:notesMasterIdLst>
  <p:handoutMasterIdLst>
    <p:handoutMasterId r:id="rId21"/>
  </p:handoutMasterIdLst>
  <p:sldIdLst>
    <p:sldId id="1328" r:id="rId3"/>
    <p:sldId id="1363" r:id="rId4"/>
    <p:sldId id="1321" r:id="rId5"/>
    <p:sldId id="1359" r:id="rId6"/>
    <p:sldId id="1360" r:id="rId7"/>
    <p:sldId id="1358" r:id="rId8"/>
    <p:sldId id="1300" r:id="rId9"/>
    <p:sldId id="1301" r:id="rId10"/>
    <p:sldId id="1302" r:id="rId11"/>
    <p:sldId id="1353" r:id="rId12"/>
    <p:sldId id="1354" r:id="rId13"/>
    <p:sldId id="1356" r:id="rId14"/>
    <p:sldId id="1355" r:id="rId15"/>
    <p:sldId id="1362" r:id="rId16"/>
    <p:sldId id="1361" r:id="rId17"/>
    <p:sldId id="1304" r:id="rId18"/>
    <p:sldId id="1357" r:id="rId19"/>
  </p:sldIdLst>
  <p:sldSz cx="6859588" cy="9906000"/>
  <p:notesSz cx="6797675" cy="9926638"/>
  <p:embeddedFontLst>
    <p:embeddedFont>
      <p:font typeface="나눔고딕 ExtraBold" panose="020B0600000101010101" charset="-127"/>
      <p:bold r:id="rId22"/>
    </p:embeddedFont>
    <p:embeddedFont>
      <p:font typeface="나눔고딕" panose="020D0604000000000000" pitchFamily="50" charset="-127"/>
      <p:regular r:id="rId23"/>
      <p:bold r:id="rId24"/>
    </p:embeddedFont>
    <p:embeddedFont>
      <p:font typeface="나눔바른고딕" panose="020B0603020101020101" pitchFamily="50" charset="-127"/>
      <p:regular r:id="rId25"/>
      <p:bold r:id="rId26"/>
    </p:embeddedFont>
    <p:embeddedFont>
      <p:font typeface="맑은 고딕" panose="020B0503020000020004" pitchFamily="50" charset="-127"/>
      <p:regular r:id="rId27"/>
      <p:bold r:id="rId28"/>
    </p:embeddedFont>
  </p:embeddedFontLst>
  <p:defaultTextStyle>
    <a:defPPr>
      <a:defRPr lang="en-US"/>
    </a:defPPr>
    <a:lvl1pPr algn="ctr" rtl="0" fontAlgn="base" latinLnBrk="1">
      <a:spcBef>
        <a:spcPct val="0"/>
      </a:spcBef>
      <a:spcAft>
        <a:spcPct val="0"/>
      </a:spcAft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1pPr>
    <a:lvl2pPr marL="457200" algn="ctr" rtl="0" fontAlgn="base" latinLnBrk="1">
      <a:spcBef>
        <a:spcPct val="0"/>
      </a:spcBef>
      <a:spcAft>
        <a:spcPct val="0"/>
      </a:spcAft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2pPr>
    <a:lvl3pPr marL="914400" algn="ctr" rtl="0" fontAlgn="base" latinLnBrk="1">
      <a:spcBef>
        <a:spcPct val="0"/>
      </a:spcBef>
      <a:spcAft>
        <a:spcPct val="0"/>
      </a:spcAft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3pPr>
    <a:lvl4pPr marL="1371600" algn="ctr" rtl="0" fontAlgn="base" latinLnBrk="1">
      <a:spcBef>
        <a:spcPct val="0"/>
      </a:spcBef>
      <a:spcAft>
        <a:spcPct val="0"/>
      </a:spcAft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4pPr>
    <a:lvl5pPr marL="1828800" algn="ctr" rtl="0" fontAlgn="base" latinLnBrk="1">
      <a:spcBef>
        <a:spcPct val="0"/>
      </a:spcBef>
      <a:spcAft>
        <a:spcPct val="0"/>
      </a:spcAft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5pPr>
    <a:lvl6pPr marL="2286000" algn="l" defTabSz="914400" rtl="0" eaLnBrk="1" latinLnBrk="1" hangingPunct="1"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6pPr>
    <a:lvl7pPr marL="2743200" algn="l" defTabSz="914400" rtl="0" eaLnBrk="1" latinLnBrk="1" hangingPunct="1"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7pPr>
    <a:lvl8pPr marL="3200400" algn="l" defTabSz="914400" rtl="0" eaLnBrk="1" latinLnBrk="1" hangingPunct="1"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8pPr>
    <a:lvl9pPr marL="3657600" algn="l" defTabSz="914400" rtl="0" eaLnBrk="1" latinLnBrk="1" hangingPunct="1"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44" userDrawn="1">
          <p15:clr>
            <a:srgbClr val="A4A3A4"/>
          </p15:clr>
        </p15:guide>
        <p15:guide id="2" orient="horz" pos="807" userDrawn="1">
          <p15:clr>
            <a:srgbClr val="A4A3A4"/>
          </p15:clr>
        </p15:guide>
        <p15:guide id="3" orient="horz" pos="3778">
          <p15:clr>
            <a:srgbClr val="A4A3A4"/>
          </p15:clr>
        </p15:guide>
        <p15:guide id="4" pos="2432">
          <p15:clr>
            <a:srgbClr val="A4A3A4"/>
          </p15:clr>
        </p15:guide>
        <p15:guide id="5" pos="210" userDrawn="1">
          <p15:clr>
            <a:srgbClr val="A4A3A4"/>
          </p15:clr>
        </p15:guide>
        <p15:guide id="6" pos="3079">
          <p15:clr>
            <a:srgbClr val="A4A3A4"/>
          </p15:clr>
        </p15:guide>
        <p15:guide id="7" pos="4201">
          <p15:clr>
            <a:srgbClr val="A4A3A4"/>
          </p15:clr>
        </p15:guide>
        <p15:guide id="8" pos="1570">
          <p15:clr>
            <a:srgbClr val="A4A3A4"/>
          </p15:clr>
        </p15:guide>
        <p15:guide id="9" pos="4111" userDrawn="1">
          <p15:clr>
            <a:srgbClr val="A4A3A4"/>
          </p15:clr>
        </p15:guide>
        <p15:guide id="10" pos="2818">
          <p15:clr>
            <a:srgbClr val="A4A3A4"/>
          </p15:clr>
        </p15:guide>
        <p15:guide id="11" pos="238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7"/>
    <a:srgbClr val="003366"/>
    <a:srgbClr val="EDEDED"/>
    <a:srgbClr val="3E647D"/>
    <a:srgbClr val="D1F3FF"/>
    <a:srgbClr val="66CCFF"/>
    <a:srgbClr val="47BAE9"/>
    <a:srgbClr val="E3F9FD"/>
    <a:srgbClr val="F7F7F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091" autoAdjust="0"/>
    <p:restoredTop sz="98110" autoAdjust="0"/>
  </p:normalViewPr>
  <p:slideViewPr>
    <p:cSldViewPr>
      <p:cViewPr varScale="1">
        <p:scale>
          <a:sx n="77" d="100"/>
          <a:sy n="77" d="100"/>
        </p:scale>
        <p:origin x="3444" y="114"/>
      </p:cViewPr>
      <p:guideLst>
        <p:guide orient="horz" pos="444"/>
        <p:guide orient="horz" pos="807"/>
        <p:guide orient="horz" pos="3778"/>
        <p:guide pos="2432"/>
        <p:guide pos="210"/>
        <p:guide pos="3079"/>
        <p:guide pos="4201"/>
        <p:guide pos="1570"/>
        <p:guide pos="4111"/>
        <p:guide pos="2818"/>
        <p:guide pos="238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3954" y="-7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t" anchorCtr="0" compatLnSpc="1">
            <a:prstTxWarp prst="textNoShape">
              <a:avLst/>
            </a:prstTxWarp>
          </a:bodyPr>
          <a:lstStyle>
            <a:lvl1pPr algn="l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68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761" y="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t" anchorCtr="0" compatLnSpc="1">
            <a:prstTxWarp prst="textNoShape">
              <a:avLst/>
            </a:prstTxWarp>
          </a:bodyPr>
          <a:lstStyle>
            <a:lvl1pPr algn="r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68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873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b" anchorCtr="0" compatLnSpc="1">
            <a:prstTxWarp prst="textNoShape">
              <a:avLst/>
            </a:prstTxWarp>
          </a:bodyPr>
          <a:lstStyle>
            <a:lvl1pPr algn="l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68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761" y="942873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b" anchorCtr="0" compatLnSpc="1">
            <a:prstTxWarp prst="textNoShape">
              <a:avLst/>
            </a:prstTxWarp>
          </a:bodyPr>
          <a:lstStyle>
            <a:lvl1pPr algn="r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fld id="{F0F6B8C0-AD24-42E7-BB7C-F0B0148FE34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862151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t" anchorCtr="0" compatLnSpc="1">
            <a:prstTxWarp prst="textNoShape">
              <a:avLst/>
            </a:prstTxWarp>
          </a:bodyPr>
          <a:lstStyle>
            <a:lvl1pPr algn="l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761" y="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t" anchorCtr="0" compatLnSpc="1">
            <a:prstTxWarp prst="textNoShape">
              <a:avLst/>
            </a:prstTxWarp>
          </a:bodyPr>
          <a:lstStyle>
            <a:lvl1pPr algn="r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9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02693" y="714847"/>
            <a:ext cx="25781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23" y="4714366"/>
            <a:ext cx="5435630" cy="446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noProof="0"/>
              <a:t>Click to edit Master text styles</a:t>
            </a:r>
          </a:p>
          <a:p>
            <a:pPr lvl="1"/>
            <a:r>
              <a:rPr lang="en-US" altLang="ko-KR" noProof="0"/>
              <a:t>Second level</a:t>
            </a:r>
          </a:p>
          <a:p>
            <a:pPr lvl="2"/>
            <a:r>
              <a:rPr lang="en-US" altLang="ko-KR" noProof="0"/>
              <a:t>Third level</a:t>
            </a:r>
          </a:p>
          <a:p>
            <a:pPr lvl="3"/>
            <a:r>
              <a:rPr lang="en-US" altLang="ko-KR" noProof="0"/>
              <a:t>Fourth level</a:t>
            </a:r>
          </a:p>
          <a:p>
            <a:pPr lvl="4"/>
            <a:r>
              <a:rPr lang="en-US" altLang="ko-KR" noProof="0"/>
              <a:t>Fifth level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73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b" anchorCtr="0" compatLnSpc="1">
            <a:prstTxWarp prst="textNoShape">
              <a:avLst/>
            </a:prstTxWarp>
          </a:bodyPr>
          <a:lstStyle>
            <a:lvl1pPr algn="l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761" y="942873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b" anchorCtr="0" compatLnSpc="1">
            <a:prstTxWarp prst="textNoShape">
              <a:avLst/>
            </a:prstTxWarp>
          </a:bodyPr>
          <a:lstStyle>
            <a:lvl1pPr algn="r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fld id="{1D079ACD-8E17-4B9C-9F74-52242FDF2E0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007719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6"/>
          <p:cNvSpPr>
            <a:spLocks noChangeArrowheads="1"/>
          </p:cNvSpPr>
          <p:nvPr userDrawn="1"/>
        </p:nvSpPr>
        <p:spPr bwMode="auto">
          <a:xfrm>
            <a:off x="70789" y="7428961"/>
            <a:ext cx="6732000" cy="1872000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wrap="none" lIns="90000" tIns="46800" rIns="90000" bIns="46800"/>
          <a:lstStyle/>
          <a:p>
            <a:pPr algn="l">
              <a:lnSpc>
                <a:spcPct val="120000"/>
              </a:lnSpc>
            </a:pPr>
            <a:endParaRPr lang="en-US" altLang="ko-KR" sz="1000" b="0" dirty="0">
              <a:solidFill>
                <a:schemeClr val="tx1"/>
              </a:solidFill>
              <a:latin typeface="굴림체" pitchFamily="49" charset="-127"/>
              <a:ea typeface="굴림체" pitchFamily="49" charset="-127"/>
              <a:sym typeface="Wingdings 2" pitchFamily="18" charset="2"/>
            </a:endParaRPr>
          </a:p>
        </p:txBody>
      </p:sp>
      <p:sp>
        <p:nvSpPr>
          <p:cNvPr id="7" name="직사각형 6"/>
          <p:cNvSpPr/>
          <p:nvPr userDrawn="1"/>
        </p:nvSpPr>
        <p:spPr bwMode="auto">
          <a:xfrm>
            <a:off x="70789" y="719266"/>
            <a:ext cx="6732000" cy="6660000"/>
          </a:xfrm>
          <a:prstGeom prst="rect">
            <a:avLst/>
          </a:prstGeom>
          <a:noFill/>
          <a:ln w="9525" algn="ctr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 lIns="0" tIns="0" bIns="0" anchor="ctr"/>
          <a:lstStyle/>
          <a:p>
            <a:pPr marR="0" indent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b="1" dirty="0">
              <a:solidFill>
                <a:srgbClr val="000000"/>
              </a:solidFill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 bwMode="auto">
          <a:xfrm>
            <a:off x="70789" y="719266"/>
            <a:ext cx="6732000" cy="8554214"/>
          </a:xfrm>
          <a:prstGeom prst="rect">
            <a:avLst/>
          </a:prstGeom>
          <a:noFill/>
          <a:ln w="9525" algn="ctr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 lIns="0" tIns="0" bIns="0" anchor="ctr"/>
          <a:lstStyle/>
          <a:p>
            <a:pPr marR="0" indent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b="1" dirty="0">
              <a:solidFill>
                <a:srgbClr val="000000"/>
              </a:solidFill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6197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6"/>
          <p:cNvSpPr>
            <a:spLocks noChangeArrowheads="1"/>
          </p:cNvSpPr>
          <p:nvPr userDrawn="1"/>
        </p:nvSpPr>
        <p:spPr bwMode="auto">
          <a:xfrm>
            <a:off x="70789" y="7428961"/>
            <a:ext cx="6732000" cy="1872000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wrap="none" lIns="90000" tIns="46800" rIns="90000" bIns="46800"/>
          <a:lstStyle/>
          <a:p>
            <a:pPr algn="l">
              <a:lnSpc>
                <a:spcPct val="120000"/>
              </a:lnSpc>
            </a:pPr>
            <a:endParaRPr lang="en-US" altLang="ko-KR" sz="1000" b="0" dirty="0">
              <a:solidFill>
                <a:schemeClr val="tx1"/>
              </a:solidFill>
              <a:latin typeface="굴림체" pitchFamily="49" charset="-127"/>
              <a:ea typeface="굴림체" pitchFamily="49" charset="-127"/>
              <a:sym typeface="Wingdings 2" pitchFamily="18" charset="2"/>
            </a:endParaRPr>
          </a:p>
        </p:txBody>
      </p:sp>
      <p:sp>
        <p:nvSpPr>
          <p:cNvPr id="7" name="직사각형 6"/>
          <p:cNvSpPr/>
          <p:nvPr userDrawn="1"/>
        </p:nvSpPr>
        <p:spPr bwMode="auto">
          <a:xfrm>
            <a:off x="70789" y="719266"/>
            <a:ext cx="6732000" cy="6660000"/>
          </a:xfrm>
          <a:prstGeom prst="rect">
            <a:avLst/>
          </a:prstGeom>
          <a:noFill/>
          <a:ln w="9525" algn="ctr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 lIns="0" tIns="0" bIns="0" anchor="ctr"/>
          <a:lstStyle/>
          <a:p>
            <a:pPr marR="0" indent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b="1" dirty="0">
              <a:solidFill>
                <a:srgbClr val="000000"/>
              </a:solidFill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 bwMode="auto">
          <a:xfrm>
            <a:off x="70789" y="719266"/>
            <a:ext cx="6732000" cy="8554214"/>
          </a:xfrm>
          <a:prstGeom prst="rect">
            <a:avLst/>
          </a:prstGeom>
          <a:noFill/>
          <a:ln w="9525" algn="ctr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 lIns="0" tIns="0" bIns="0" anchor="ctr"/>
          <a:lstStyle/>
          <a:p>
            <a:pPr marR="0" indent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b="1" dirty="0">
              <a:solidFill>
                <a:srgbClr val="000000"/>
              </a:solidFill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6197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gif"/><Relationship Id="rId5" Type="http://schemas.openxmlformats.org/officeDocument/2006/relationships/theme" Target="../theme/theme1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3"/>
          <p:cNvSpPr>
            <a:spLocks noChangeArrowheads="1"/>
          </p:cNvSpPr>
          <p:nvPr userDrawn="1"/>
        </p:nvSpPr>
        <p:spPr bwMode="auto">
          <a:xfrm>
            <a:off x="3043206" y="9596470"/>
            <a:ext cx="755015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>
              <a:spcAft>
                <a:spcPct val="0"/>
              </a:spcAft>
            </a:pPr>
            <a:r>
              <a:rPr lang="en-US" altLang="ko-KR" sz="1400" b="1" dirty="0">
                <a:solidFill>
                  <a:srgbClr val="002060"/>
                </a:solidFill>
                <a:latin typeface="나눔스퀘어 Bold" pitchFamily="50" charset="-127"/>
                <a:ea typeface="나눔스퀘어 Bold" pitchFamily="50" charset="-127"/>
              </a:rPr>
              <a:t>&lt; </a:t>
            </a:r>
            <a:fld id="{E8247AE7-4BE2-492F-B432-5F5CDF025A6F}" type="slidenum">
              <a:rPr lang="en-US" altLang="ko-KR" sz="1400" b="1" smtClean="0">
                <a:solidFill>
                  <a:srgbClr val="002060"/>
                </a:solidFill>
                <a:latin typeface="나눔스퀘어 Bold" pitchFamily="50" charset="-127"/>
                <a:ea typeface="나눔스퀘어 Bold" pitchFamily="50" charset="-127"/>
              </a:rPr>
              <a:pPr algn="ctr">
                <a:spcAft>
                  <a:spcPct val="0"/>
                </a:spcAft>
              </a:pPr>
              <a:t>‹#›</a:t>
            </a:fld>
            <a:r>
              <a:rPr lang="en-US" altLang="ko-KR" sz="1400" b="1" dirty="0">
                <a:solidFill>
                  <a:srgbClr val="002060"/>
                </a:solidFill>
                <a:latin typeface="나눔스퀘어 Bold" pitchFamily="50" charset="-127"/>
                <a:ea typeface="나눔스퀘어 Bold" pitchFamily="50" charset="-127"/>
              </a:rPr>
              <a:t> &gt;</a:t>
            </a:r>
          </a:p>
        </p:txBody>
      </p:sp>
      <p:pic>
        <p:nvPicPr>
          <p:cNvPr id="47106" name="Picture 2" descr="http://v1365.or.kr/img/common/logo.gif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1256173" y="9548966"/>
            <a:ext cx="1188000" cy="300578"/>
          </a:xfrm>
          <a:prstGeom prst="rect">
            <a:avLst/>
          </a:prstGeom>
          <a:noFill/>
        </p:spPr>
      </p:pic>
      <p:cxnSp>
        <p:nvCxnSpPr>
          <p:cNvPr id="13" name="직선 연결선 12"/>
          <p:cNvCxnSpPr/>
          <p:nvPr userDrawn="1"/>
        </p:nvCxnSpPr>
        <p:spPr>
          <a:xfrm rot="10800000" flipH="1">
            <a:off x="1" y="9461532"/>
            <a:ext cx="6859588" cy="158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107" name="Picture 3" descr="C:\Users\GTS2\Desktop\그림1.png"/>
          <p:cNvPicPr>
            <a:picLocks noChangeAspect="1" noChangeArrowheads="1"/>
          </p:cNvPicPr>
          <p:nvPr userDrawn="1"/>
        </p:nvPicPr>
        <p:blipFill rotWithShape="1">
          <a:blip r:embed="rId7"/>
          <a:srcRect l="30329"/>
          <a:stretch/>
        </p:blipFill>
        <p:spPr bwMode="auto">
          <a:xfrm>
            <a:off x="2085974" y="2758"/>
            <a:ext cx="4752593" cy="658812"/>
          </a:xfrm>
          <a:prstGeom prst="rect">
            <a:avLst/>
          </a:prstGeom>
          <a:noFill/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C12D9409-CB26-439A-86A0-957BD494E0B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729" y="9565176"/>
            <a:ext cx="874433" cy="284368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63323F78-A2ED-453E-9C9A-4787B5C1748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8" y="9570506"/>
            <a:ext cx="979081" cy="279038"/>
          </a:xfrm>
          <a:prstGeom prst="rect">
            <a:avLst/>
          </a:prstGeom>
        </p:spPr>
      </p:pic>
      <p:pic>
        <p:nvPicPr>
          <p:cNvPr id="9" name="Picture 3" descr="C:\Users\GTS2\Desktop\그림1.png"/>
          <p:cNvPicPr>
            <a:picLocks noChangeAspect="1" noChangeArrowheads="1"/>
          </p:cNvPicPr>
          <p:nvPr userDrawn="1"/>
        </p:nvPicPr>
        <p:blipFill rotWithShape="1">
          <a:blip r:embed="rId7"/>
          <a:srcRect l="31601" r="62395"/>
          <a:stretch/>
        </p:blipFill>
        <p:spPr bwMode="auto">
          <a:xfrm>
            <a:off x="1" y="3498"/>
            <a:ext cx="2085973" cy="658812"/>
          </a:xfrm>
          <a:prstGeom prst="rect">
            <a:avLst/>
          </a:prstGeom>
          <a:noFill/>
        </p:spPr>
      </p:pic>
      <p:pic>
        <p:nvPicPr>
          <p:cNvPr id="4098" name="Picture 2" descr="D:\1365\1365알리미앱\1365Android\app\src\main\res\mipmap-xxxhdpi\sub_logo.png"/>
          <p:cNvPicPr>
            <a:picLocks noChangeAspect="1" noChangeArrowheads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099"/>
          <a:stretch/>
        </p:blipFill>
        <p:spPr bwMode="auto">
          <a:xfrm>
            <a:off x="137023" y="183563"/>
            <a:ext cx="1538550" cy="29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733" r:id="rId1"/>
    <p:sldLayoutId id="2147484735" r:id="rId2"/>
    <p:sldLayoutId id="2147484734" r:id="rId3"/>
    <p:sldLayoutId id="2147484736" r:id="rId4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79008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58017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437025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916034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59256" indent="-359256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400">
          <a:solidFill>
            <a:schemeClr val="tx1"/>
          </a:solidFill>
          <a:latin typeface="+mn-lt"/>
          <a:ea typeface="+mn-ea"/>
          <a:cs typeface="+mn-cs"/>
        </a:defRPr>
      </a:lvl1pPr>
      <a:lvl2pPr marL="778389" indent="-29938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900">
          <a:solidFill>
            <a:schemeClr val="tx1"/>
          </a:solidFill>
          <a:latin typeface="+mn-lt"/>
          <a:ea typeface="+mn-ea"/>
        </a:defRPr>
      </a:lvl2pPr>
      <a:lvl3pPr marL="1197521" indent="-239504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500">
          <a:solidFill>
            <a:schemeClr val="tx1"/>
          </a:solidFill>
          <a:latin typeface="+mn-lt"/>
          <a:ea typeface="+mn-ea"/>
        </a:defRPr>
      </a:lvl3pPr>
      <a:lvl4pPr marL="1676530" indent="-239504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4pPr>
      <a:lvl5pPr marL="2155538" indent="-239504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5pPr>
      <a:lvl6pPr marL="2634546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6pPr>
      <a:lvl7pPr marL="3113555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7pPr>
      <a:lvl8pPr marL="3592563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8pPr>
      <a:lvl9pPr marL="4071572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9008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8017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7025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6034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5042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4051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3059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2068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E64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모서리가 둥근 직사각형 20"/>
          <p:cNvSpPr/>
          <p:nvPr userDrawn="1"/>
        </p:nvSpPr>
        <p:spPr>
          <a:xfrm>
            <a:off x="202384" y="238092"/>
            <a:ext cx="6500858" cy="9429816"/>
          </a:xfrm>
          <a:prstGeom prst="roundRect">
            <a:avLst>
              <a:gd name="adj" fmla="val 2601"/>
            </a:avLst>
          </a:prstGeom>
          <a:solidFill>
            <a:srgbClr val="FFFF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38" r:id="rId1"/>
    <p:sldLayoutId id="2147484739" r:id="rId2"/>
    <p:sldLayoutId id="2147484740" r:id="rId3"/>
    <p:sldLayoutId id="2147484741" r:id="rId4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79008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58017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437025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916034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59256" indent="-359256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400">
          <a:solidFill>
            <a:schemeClr val="tx1"/>
          </a:solidFill>
          <a:latin typeface="+mn-lt"/>
          <a:ea typeface="+mn-ea"/>
          <a:cs typeface="+mn-cs"/>
        </a:defRPr>
      </a:lvl1pPr>
      <a:lvl2pPr marL="778389" indent="-29938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900">
          <a:solidFill>
            <a:schemeClr val="tx1"/>
          </a:solidFill>
          <a:latin typeface="+mn-lt"/>
          <a:ea typeface="+mn-ea"/>
        </a:defRPr>
      </a:lvl2pPr>
      <a:lvl3pPr marL="1197521" indent="-239504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500">
          <a:solidFill>
            <a:schemeClr val="tx1"/>
          </a:solidFill>
          <a:latin typeface="+mn-lt"/>
          <a:ea typeface="+mn-ea"/>
        </a:defRPr>
      </a:lvl3pPr>
      <a:lvl4pPr marL="1676530" indent="-239504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4pPr>
      <a:lvl5pPr marL="2155538" indent="-239504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5pPr>
      <a:lvl6pPr marL="2634546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6pPr>
      <a:lvl7pPr marL="3113555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7pPr>
      <a:lvl8pPr marL="3592563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8pPr>
      <a:lvl9pPr marL="4071572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9008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8017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7025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6034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5042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4051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3059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2068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apps/details?id=kr.go.vol1365" TargetMode="Externa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.onestore.co.kr/mobilepoc/apps/appsDetail.omp?prodId=0000756196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apps.apple.com/us/app/1365&#51088;&#50896;&#48393;&#49324;/id1329431816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microsoft.com/office/2007/relationships/hdphoto" Target="../media/hdphoto1.wdp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858026" y="2238356"/>
            <a:ext cx="5143536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3600" dirty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1365</a:t>
            </a:r>
            <a:r>
              <a:rPr lang="ko-KR" altLang="en-US" sz="3600" dirty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자원봉사 </a:t>
            </a:r>
            <a:r>
              <a:rPr lang="en-US" altLang="ko-KR" sz="3600" dirty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APP</a:t>
            </a:r>
            <a:r>
              <a:rPr lang="ko-KR" altLang="en-US" sz="3600" dirty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 매뉴얼</a:t>
            </a:r>
            <a:endParaRPr lang="en-US" altLang="ko-KR" sz="3600" dirty="0">
              <a:solidFill>
                <a:srgbClr val="003366"/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2800" dirty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(Android, iOS</a:t>
            </a:r>
            <a:r>
              <a:rPr lang="ko-KR" altLang="en-US" sz="2800" dirty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en-US" altLang="ko-KR" sz="2800" dirty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– </a:t>
            </a:r>
            <a:r>
              <a:rPr lang="en-US" altLang="ko-KR" sz="2400" dirty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Ver1.5</a:t>
            </a:r>
            <a:r>
              <a:rPr lang="en-US" altLang="ko-KR" sz="2800" dirty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)</a:t>
            </a:r>
            <a:endParaRPr lang="ko-KR" altLang="en-US" sz="2800" dirty="0">
              <a:solidFill>
                <a:srgbClr val="003366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27" name="Picture 1" descr="C:\Users\GTS2\Desktop\12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902" y="5381628"/>
            <a:ext cx="4585561" cy="2643206"/>
          </a:xfrm>
          <a:prstGeom prst="rect">
            <a:avLst/>
          </a:prstGeom>
          <a:noFill/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209" y="9093264"/>
            <a:ext cx="1424940" cy="39624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8CE51888-2C5A-4A3A-85DC-C9177F27B1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005" y="9129464"/>
            <a:ext cx="1107125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9AA72DA9-2DCA-4CEE-8E30-C3EE04EA0E5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81" y="9129504"/>
            <a:ext cx="1263159" cy="360000"/>
          </a:xfrm>
          <a:prstGeom prst="rect">
            <a:avLst/>
          </a:prstGeom>
        </p:spPr>
      </p:pic>
      <p:pic>
        <p:nvPicPr>
          <p:cNvPr id="5122" name="Picture 2" descr="D:\1365\1365알리미앱\1365Android\app\src\main\res\mipmap-xxxhdpi\ic_launcher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60" y="560512"/>
            <a:ext cx="588678" cy="58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1365\1365알리미앱\1365Android\app\src\main\res\mipmap-xxxhdpi\sub_logo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480"/>
          <a:stretch/>
        </p:blipFill>
        <p:spPr bwMode="auto">
          <a:xfrm>
            <a:off x="1201023" y="723233"/>
            <a:ext cx="1368152" cy="26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564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74"/>
          <p:cNvSpPr>
            <a:spLocks noChangeAspect="1" noChangeArrowheads="1"/>
          </p:cNvSpPr>
          <p:nvPr/>
        </p:nvSpPr>
        <p:spPr bwMode="auto">
          <a:xfrm flipH="1">
            <a:off x="715150" y="2606636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2.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로그인 화면</a:t>
            </a:r>
          </a:p>
        </p:txBody>
      </p:sp>
      <p:sp>
        <p:nvSpPr>
          <p:cNvPr id="7" name="AutoShape 274"/>
          <p:cNvSpPr>
            <a:spLocks noChangeAspect="1" noChangeArrowheads="1"/>
          </p:cNvSpPr>
          <p:nvPr/>
        </p:nvSpPr>
        <p:spPr bwMode="auto">
          <a:xfrm flipH="1">
            <a:off x="715150" y="3114337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3.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메인 화면</a:t>
            </a:r>
          </a:p>
        </p:txBody>
      </p:sp>
      <p:sp>
        <p:nvSpPr>
          <p:cNvPr id="8" name="AutoShape 274"/>
          <p:cNvSpPr>
            <a:spLocks noChangeAspect="1" noChangeArrowheads="1"/>
          </p:cNvSpPr>
          <p:nvPr/>
        </p:nvSpPr>
        <p:spPr bwMode="auto">
          <a:xfrm flipH="1">
            <a:off x="723807" y="4249447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5. </a:t>
            </a:r>
            <a:r>
              <a:rPr lang="ko-KR" altLang="en-US" sz="1200" kern="0" spc="-50" dirty="0" err="1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내주변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일감 찾기</a:t>
            </a:r>
          </a:p>
        </p:txBody>
      </p:sp>
      <p:sp>
        <p:nvSpPr>
          <p:cNvPr id="9" name="AutoShape 274"/>
          <p:cNvSpPr>
            <a:spLocks noChangeAspect="1" noChangeArrowheads="1"/>
          </p:cNvSpPr>
          <p:nvPr/>
        </p:nvSpPr>
        <p:spPr bwMode="auto">
          <a:xfrm flipH="1">
            <a:off x="723807" y="4806660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6. QR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코드 스캔</a:t>
            </a:r>
          </a:p>
        </p:txBody>
      </p:sp>
      <p:sp>
        <p:nvSpPr>
          <p:cNvPr id="10" name="AutoShape 274"/>
          <p:cNvSpPr>
            <a:spLocks noChangeAspect="1" noChangeArrowheads="1"/>
          </p:cNvSpPr>
          <p:nvPr/>
        </p:nvSpPr>
        <p:spPr bwMode="auto">
          <a:xfrm flipH="1">
            <a:off x="723807" y="5362287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7. </a:t>
            </a:r>
            <a:r>
              <a:rPr lang="ko-KR" altLang="en-US" sz="1200" kern="0" spc="-50" dirty="0" err="1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알림설정</a:t>
            </a:r>
            <a:endParaRPr lang="ko-KR" altLang="en-US" sz="1200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929597" y="2622510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</a:t>
            </a:r>
            <a:r>
              <a:rPr lang="en-US" altLang="ko-KR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06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786720" y="3168792"/>
            <a:ext cx="41434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07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938254" y="4294558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09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938254" y="4840840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11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956540" y="5396081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∙ ∙ ∙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</a:t>
            </a:r>
            <a:r>
              <a:rPr lang="en-US" altLang="ko-KR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16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58026" y="1216840"/>
            <a:ext cx="5143536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2800" u="sng" dirty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목      차</a:t>
            </a:r>
            <a:endParaRPr lang="ko-KR" altLang="en-US" sz="2000" u="sng" dirty="0">
              <a:solidFill>
                <a:srgbClr val="003366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7" name="AutoShape 274"/>
          <p:cNvSpPr>
            <a:spLocks noChangeAspect="1" noChangeArrowheads="1"/>
          </p:cNvSpPr>
          <p:nvPr/>
        </p:nvSpPr>
        <p:spPr bwMode="auto">
          <a:xfrm flipH="1">
            <a:off x="715150" y="3658045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4.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메뉴 구조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86720" y="3712500"/>
            <a:ext cx="41434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08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AutoShape 274"/>
          <p:cNvSpPr>
            <a:spLocks noChangeAspect="1" noChangeArrowheads="1"/>
          </p:cNvSpPr>
          <p:nvPr/>
        </p:nvSpPr>
        <p:spPr bwMode="auto">
          <a:xfrm flipH="1">
            <a:off x="719581" y="2121927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200" kern="0" spc="-50" dirty="0" err="1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앱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다운로드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34028" y="2137801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</a:t>
            </a:r>
            <a:r>
              <a:rPr lang="en-US" altLang="ko-KR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03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42877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앱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 다운로드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1-1. </a:t>
            </a:r>
            <a:r>
              <a:rPr kumimoji="0" lang="ko-KR" altLang="en-US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구글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 플레이스토어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(Android)</a:t>
            </a:r>
            <a:endParaRPr kumimoji="0" lang="ko-KR" altLang="en-US" sz="20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2A23AF-843D-4332-B34A-AC71BF63AD05}"/>
              </a:ext>
            </a:extLst>
          </p:cNvPr>
          <p:cNvSpPr txBox="1"/>
          <p:nvPr/>
        </p:nvSpPr>
        <p:spPr>
          <a:xfrm>
            <a:off x="285618" y="1352600"/>
            <a:ext cx="600079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플레이스토어에서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‘1365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자원봉사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’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로 검색하거나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https://play.google.com/store/apps/details?id=kr.go.vol1365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링크로 접속해서 설치한다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538" y="2196888"/>
            <a:ext cx="5321120" cy="468051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66" y="4725537"/>
            <a:ext cx="3175131" cy="426878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75683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681" y="2288704"/>
            <a:ext cx="5024032" cy="444888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앱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 다운로드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1-2.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kumimoji="0" lang="ko-KR" altLang="en-US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원스토어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(Android)</a:t>
            </a:r>
            <a:endParaRPr kumimoji="0" lang="ko-KR" altLang="en-US" sz="20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2A23AF-843D-4332-B34A-AC71BF63AD05}"/>
              </a:ext>
            </a:extLst>
          </p:cNvPr>
          <p:cNvSpPr txBox="1"/>
          <p:nvPr/>
        </p:nvSpPr>
        <p:spPr>
          <a:xfrm>
            <a:off x="285618" y="1352600"/>
            <a:ext cx="600079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원스토어에서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‘1365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자원봉사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’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로 검색하거나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https://m.onestore.co.kr/mobilepoc/apps/appsDetail.omp?prodId=0000756196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링크로 접속해서 설치한다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3" t="3875" r="3294" b="33349"/>
          <a:stretch/>
        </p:blipFill>
        <p:spPr bwMode="auto">
          <a:xfrm>
            <a:off x="1125538" y="4492684"/>
            <a:ext cx="3424969" cy="4692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9620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앱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 다운로드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1-3. </a:t>
            </a:r>
            <a:r>
              <a:rPr kumimoji="0" lang="ko-KR" altLang="en-US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앱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 스토어</a:t>
            </a: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(iOS)</a:t>
            </a:r>
            <a:endParaRPr kumimoji="0" lang="ko-KR" altLang="en-US" sz="20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2A23AF-843D-4332-B34A-AC71BF63AD05}"/>
              </a:ext>
            </a:extLst>
          </p:cNvPr>
          <p:cNvSpPr txBox="1"/>
          <p:nvPr/>
        </p:nvSpPr>
        <p:spPr>
          <a:xfrm>
            <a:off x="285618" y="1352600"/>
            <a:ext cx="6000791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앱스토어에서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‘1365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자원봉사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’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로 검색하거나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hlinkClick r:id="rId2"/>
              </a:rPr>
              <a:t>https://apps.apple.com/kr/app/1365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hlinkClick r:id="rId2"/>
              </a:rPr>
              <a:t>자원봉사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hlinkClick r:id="rId2"/>
              </a:rPr>
              <a:t>/id1329431816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링크로 접속해서 설치한다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pic>
        <p:nvPicPr>
          <p:cNvPr id="3074" name="Picture 2" descr="C:\Users\kny\Documents\카카오톡 받은 파일\앱 캡쳐\KakaoTalk_20210826_16162653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082" y="2288704"/>
            <a:ext cx="3699861" cy="657752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1121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6698" y="1275668"/>
            <a:ext cx="3433894" cy="717247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2.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로그인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2.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로그인 화면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2A23AF-843D-4332-B34A-AC71BF63AD05}"/>
              </a:ext>
            </a:extLst>
          </p:cNvPr>
          <p:cNvSpPr txBox="1"/>
          <p:nvPr/>
        </p:nvSpPr>
        <p:spPr>
          <a:xfrm>
            <a:off x="285618" y="8552063"/>
            <a:ext cx="6000791" cy="649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로그인 유지를 체크하고 로그인 시 로그아웃을 할 때까지 자동으로 로그인 된다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회원가입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아이디 찾기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비밀번호 찾기는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1365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자원봉사 앱으로 가능하다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14" name="모서리가 둥근 직사각형 17">
            <a:extLst>
              <a:ext uri="{FF2B5EF4-FFF2-40B4-BE49-F238E27FC236}">
                <a16:creationId xmlns:a16="http://schemas.microsoft.com/office/drawing/2014/main" id="{E45E9BB6-3299-403E-A722-822169C344EF}"/>
              </a:ext>
            </a:extLst>
          </p:cNvPr>
          <p:cNvSpPr>
            <a:spLocks noChangeAspect="1"/>
          </p:cNvSpPr>
          <p:nvPr/>
        </p:nvSpPr>
        <p:spPr>
          <a:xfrm>
            <a:off x="4926364" y="3506630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5D90279C-116F-4F2E-8CD2-2EB5A9CBC8C8}"/>
              </a:ext>
            </a:extLst>
          </p:cNvPr>
          <p:cNvSpPr/>
          <p:nvPr/>
        </p:nvSpPr>
        <p:spPr>
          <a:xfrm>
            <a:off x="4221882" y="3758630"/>
            <a:ext cx="898330" cy="186258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5194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3.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메인 화면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3. </a:t>
            </a:r>
            <a:r>
              <a:rPr kumimoji="0" lang="ko-KR" altLang="en-US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메인화면</a:t>
            </a:r>
            <a:endParaRPr kumimoji="0" lang="ko-KR" altLang="en-US" sz="20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F873F5-5222-45EF-848E-338A52827746}"/>
              </a:ext>
            </a:extLst>
          </p:cNvPr>
          <p:cNvSpPr txBox="1"/>
          <p:nvPr/>
        </p:nvSpPr>
        <p:spPr>
          <a:xfrm>
            <a:off x="215084" y="8593736"/>
            <a:ext cx="6511152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1365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자원봉사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앱의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메인 화면이다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9D0E8A-E3C5-D746-71F1-97951128C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897" y="1809311"/>
            <a:ext cx="3181794" cy="628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568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FB3E13-3792-E09A-01DE-AAA1AE4F17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450" y="1666197"/>
            <a:ext cx="3181794" cy="6287377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4.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메뉴 구조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4.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메뉴 구조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D0E42F-91B3-44BF-8E9C-289F9C1DB902}"/>
              </a:ext>
            </a:extLst>
          </p:cNvPr>
          <p:cNvSpPr txBox="1"/>
          <p:nvPr/>
        </p:nvSpPr>
        <p:spPr>
          <a:xfrm>
            <a:off x="357961" y="7905328"/>
            <a:ext cx="6000791" cy="128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로그아웃 버튼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나의 자원봉사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&gt;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봉사정보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&gt;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봉사신청내역 화면으로 이동하는 메뉴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알림 수신을 설정하고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버전 정보를 확인한다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1365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자원봉사포털과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메뉴 구조가 같다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5" name="직선 화살표 연결선 14"/>
          <p:cNvCxnSpPr>
            <a:cxnSpLocks/>
          </p:cNvCxnSpPr>
          <p:nvPr/>
        </p:nvCxnSpPr>
        <p:spPr>
          <a:xfrm>
            <a:off x="825335" y="1719983"/>
            <a:ext cx="2330774" cy="765357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9" name="직사각형 18"/>
          <p:cNvSpPr/>
          <p:nvPr/>
        </p:nvSpPr>
        <p:spPr>
          <a:xfrm>
            <a:off x="450876" y="1640632"/>
            <a:ext cx="387526" cy="282602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B68DFA-6FD2-A4D6-DECF-2D25D0D473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1"/>
          <a:stretch/>
        </p:blipFill>
        <p:spPr>
          <a:xfrm>
            <a:off x="3205638" y="1282693"/>
            <a:ext cx="3306671" cy="6628054"/>
          </a:xfrm>
          <a:prstGeom prst="rect">
            <a:avLst/>
          </a:prstGeom>
        </p:spPr>
      </p:pic>
      <p:grpSp>
        <p:nvGrpSpPr>
          <p:cNvPr id="6" name="그룹 5"/>
          <p:cNvGrpSpPr/>
          <p:nvPr/>
        </p:nvGrpSpPr>
        <p:grpSpPr>
          <a:xfrm>
            <a:off x="3154909" y="1321757"/>
            <a:ext cx="3135470" cy="3940466"/>
            <a:chOff x="3256108" y="1079554"/>
            <a:chExt cx="3135470" cy="3940466"/>
          </a:xfrm>
        </p:grpSpPr>
        <p:sp>
          <p:nvSpPr>
            <p:cNvPr id="13" name="모서리가 둥근 직사각형 6">
              <a:extLst>
                <a:ext uri="{FF2B5EF4-FFF2-40B4-BE49-F238E27FC236}">
                  <a16:creationId xmlns:a16="http://schemas.microsoft.com/office/drawing/2014/main" id="{3E90A8E9-B0A6-4606-BD28-697818A36C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22102" y="1079554"/>
              <a:ext cx="21581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나눔고딕 ExtraBold" pitchFamily="50" charset="-127"/>
                  <a:ea typeface="나눔고딕 ExtraBold" pitchFamily="50" charset="-127"/>
                  <a:cs typeface="+mn-cs"/>
                </a:rPr>
                <a:t>1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  <p:sp>
          <p:nvSpPr>
            <p:cNvPr id="10" name="모서리가 둥근 직사각형 6">
              <a:extLst>
                <a:ext uri="{FF2B5EF4-FFF2-40B4-BE49-F238E27FC236}">
                  <a16:creationId xmlns:a16="http://schemas.microsoft.com/office/drawing/2014/main" id="{3E90A8E9-B0A6-4606-BD28-697818A36C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75760" y="1094616"/>
              <a:ext cx="21581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나눔고딕 ExtraBold" pitchFamily="50" charset="-127"/>
                  <a:ea typeface="나눔고딕 ExtraBold" pitchFamily="50" charset="-127"/>
                  <a:cs typeface="+mn-cs"/>
                </a:rPr>
                <a:t>3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  <p:sp>
          <p:nvSpPr>
            <p:cNvPr id="11" name="모서리가 둥근 직사각형 6">
              <a:extLst>
                <a:ext uri="{FF2B5EF4-FFF2-40B4-BE49-F238E27FC236}">
                  <a16:creationId xmlns:a16="http://schemas.microsoft.com/office/drawing/2014/main" id="{3E90A8E9-B0A6-4606-BD28-697818A36C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41262" y="1094616"/>
              <a:ext cx="21581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kern="0" dirty="0">
                  <a:solidFill>
                    <a:sysClr val="window" lastClr="FFFFFF"/>
                  </a:solidFill>
                  <a:latin typeface="나눔고딕 ExtraBold" pitchFamily="50" charset="-127"/>
                  <a:ea typeface="나눔고딕 ExtraBold" pitchFamily="50" charset="-127"/>
                </a:rPr>
                <a:t>2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  <p:sp>
          <p:nvSpPr>
            <p:cNvPr id="17" name="모서리가 둥근 직사각형 6">
              <a:extLst>
                <a:ext uri="{FF2B5EF4-FFF2-40B4-BE49-F238E27FC236}">
                  <a16:creationId xmlns:a16="http://schemas.microsoft.com/office/drawing/2014/main" id="{3E90A8E9-B0A6-4606-BD28-697818A36C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56108" y="2697696"/>
              <a:ext cx="215818" cy="270068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나눔고딕 ExtraBold" pitchFamily="50" charset="-127"/>
                  <a:ea typeface="나눔고딕 ExtraBold" pitchFamily="50" charset="-127"/>
                  <a:cs typeface="+mn-cs"/>
                </a:rPr>
                <a:t>4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7CEA51F-DA12-4359-A130-BCCF67B9D196}"/>
                </a:ext>
              </a:extLst>
            </p:cNvPr>
            <p:cNvSpPr/>
            <p:nvPr/>
          </p:nvSpPr>
          <p:spPr>
            <a:xfrm>
              <a:off x="3452784" y="2550557"/>
              <a:ext cx="2753051" cy="2469463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07568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ny\Documents\카카오톡 받은 파일\앱 캡쳐\KakaoTalk_20210826_133434743_0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6" b="21897"/>
          <a:stretch/>
        </p:blipFill>
        <p:spPr bwMode="auto">
          <a:xfrm>
            <a:off x="294143" y="1619349"/>
            <a:ext cx="2920966" cy="604867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5.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내 주변 일감 찾기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5-1.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내 주변 일감 찾기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7961" y="8028061"/>
            <a:ext cx="6000791" cy="309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내 주변 버튼을 클릭하면 지도에 내 위치가 빨간색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마커로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표시 된다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모서리가 둥근 직사각형 14"/>
          <p:cNvSpPr>
            <a:spLocks noChangeAspect="1"/>
          </p:cNvSpPr>
          <p:nvPr/>
        </p:nvSpPr>
        <p:spPr>
          <a:xfrm>
            <a:off x="2939035" y="5552510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222693" y="5552510"/>
            <a:ext cx="775053" cy="408602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9" name="Picture 2" descr="C:\Users\kny\Documents\카카오톡 받은 파일\KakaoTalk_20210401_15441448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67" b="5960"/>
          <a:stretch/>
        </p:blipFill>
        <p:spPr bwMode="auto">
          <a:xfrm>
            <a:off x="3364866" y="1797200"/>
            <a:ext cx="3214710" cy="569296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7568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Users\kny\Documents\카카오톡 받은 파일\KakaoTalk_20210401_154414485_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1" b="7936"/>
          <a:stretch/>
        </p:blipFill>
        <p:spPr bwMode="auto">
          <a:xfrm>
            <a:off x="336803" y="1665312"/>
            <a:ext cx="2924347" cy="526093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5.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내 주변 일감 찾기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5-1.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내 주변 일감 찾기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7961" y="7617296"/>
            <a:ext cx="6000791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지도의 중앙에 내 위치가 빨간 색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마커로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표시 된다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내 위치 주변이 일감은 파란 색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마커로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표시 된다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723900" lvl="1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ea"/>
              <a:buAutoNum type="circleNumDbPlain"/>
            </a:pPr>
            <a:r>
              <a:rPr lang="ko-KR" altLang="en-US" sz="1200" b="0" dirty="0">
                <a:solidFill>
                  <a:schemeClr val="tx1"/>
                </a:solidFill>
              </a:rPr>
              <a:t> </a:t>
            </a:r>
            <a:r>
              <a:rPr lang="ko-KR" altLang="en-US" sz="1200" b="0" dirty="0" err="1">
                <a:solidFill>
                  <a:schemeClr val="tx1"/>
                </a:solidFill>
              </a:rPr>
              <a:t>봉사장소과</a:t>
            </a:r>
            <a:r>
              <a:rPr lang="ko-KR" altLang="en-US" sz="1200" b="0" dirty="0">
                <a:solidFill>
                  <a:schemeClr val="tx1"/>
                </a:solidFill>
              </a:rPr>
              <a:t> 내 위치 간 거리</a:t>
            </a:r>
            <a:r>
              <a:rPr lang="en-US" altLang="ko-KR" sz="1200" b="0" dirty="0">
                <a:solidFill>
                  <a:schemeClr val="tx1"/>
                </a:solidFill>
              </a:rPr>
              <a:t>:</a:t>
            </a:r>
            <a:r>
              <a:rPr lang="ko-KR" altLang="en-US" sz="1200" b="0" dirty="0">
                <a:solidFill>
                  <a:schemeClr val="tx1"/>
                </a:solidFill>
              </a:rPr>
              <a:t> </a:t>
            </a:r>
            <a:r>
              <a:rPr lang="en-US" altLang="ko-KR" sz="1200" b="0" dirty="0">
                <a:solidFill>
                  <a:schemeClr val="tx1"/>
                </a:solidFill>
              </a:rPr>
              <a:t>12km </a:t>
            </a:r>
            <a:r>
              <a:rPr lang="ko-KR" altLang="en-US" sz="1200" b="0" dirty="0">
                <a:solidFill>
                  <a:schemeClr val="tx1"/>
                </a:solidFill>
              </a:rPr>
              <a:t>이내</a:t>
            </a:r>
            <a:endParaRPr lang="en-US" altLang="ko-KR" sz="1200" b="0" dirty="0">
              <a:solidFill>
                <a:schemeClr val="tx1"/>
              </a:solidFill>
            </a:endParaRPr>
          </a:p>
          <a:p>
            <a:pPr marL="723900" lvl="1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ea"/>
              <a:buAutoNum type="circleNumDbPlain"/>
            </a:pPr>
            <a:r>
              <a:rPr lang="en-US" altLang="ko-KR" sz="1200" b="0" dirty="0">
                <a:solidFill>
                  <a:schemeClr val="tx1"/>
                </a:solidFill>
              </a:rPr>
              <a:t>[</a:t>
            </a:r>
            <a:r>
              <a:rPr lang="ko-KR" altLang="en-US" sz="1200" b="0" dirty="0">
                <a:solidFill>
                  <a:schemeClr val="tx1"/>
                </a:solidFill>
              </a:rPr>
              <a:t>내 주변</a:t>
            </a:r>
            <a:r>
              <a:rPr lang="en-US" altLang="ko-KR" sz="1200" b="0" dirty="0">
                <a:solidFill>
                  <a:schemeClr val="tx1"/>
                </a:solidFill>
              </a:rPr>
              <a:t>] </a:t>
            </a:r>
            <a:r>
              <a:rPr lang="ko-KR" altLang="en-US" sz="1200" b="0" dirty="0">
                <a:solidFill>
                  <a:schemeClr val="tx1"/>
                </a:solidFill>
              </a:rPr>
              <a:t>버튼 클릭 시 조회조건 중 봉사지역</a:t>
            </a:r>
            <a:r>
              <a:rPr lang="en-US" altLang="ko-KR" sz="1200" b="0" dirty="0">
                <a:solidFill>
                  <a:schemeClr val="tx1"/>
                </a:solidFill>
              </a:rPr>
              <a:t>(</a:t>
            </a:r>
            <a:r>
              <a:rPr lang="ko-KR" altLang="en-US" sz="1200" b="0" dirty="0">
                <a:solidFill>
                  <a:schemeClr val="tx1"/>
                </a:solidFill>
              </a:rPr>
              <a:t>시도</a:t>
            </a:r>
            <a:r>
              <a:rPr lang="en-US" altLang="ko-KR" sz="1200" b="0" dirty="0">
                <a:solidFill>
                  <a:schemeClr val="tx1"/>
                </a:solidFill>
              </a:rPr>
              <a:t>, </a:t>
            </a:r>
            <a:r>
              <a:rPr lang="ko-KR" altLang="en-US" sz="1200" b="0" dirty="0" err="1">
                <a:solidFill>
                  <a:schemeClr val="tx1"/>
                </a:solidFill>
              </a:rPr>
              <a:t>시군구</a:t>
            </a:r>
            <a:r>
              <a:rPr lang="en-US" altLang="ko-KR" sz="1200" b="0" dirty="0">
                <a:solidFill>
                  <a:schemeClr val="tx1"/>
                </a:solidFill>
              </a:rPr>
              <a:t>) </a:t>
            </a:r>
            <a:r>
              <a:rPr lang="ko-KR" altLang="en-US" sz="1200" b="0" dirty="0">
                <a:solidFill>
                  <a:schemeClr val="tx1"/>
                </a:solidFill>
              </a:rPr>
              <a:t>조건은 초기화된다</a:t>
            </a:r>
            <a:r>
              <a:rPr lang="en-US" altLang="ko-KR" sz="1200" b="0" dirty="0">
                <a:solidFill>
                  <a:schemeClr val="tx1"/>
                </a:solidFill>
              </a:rPr>
              <a:t>.</a:t>
            </a:r>
            <a:endParaRPr lang="ko-KR" altLang="en-US" sz="1200" b="0" dirty="0">
              <a:solidFill>
                <a:schemeClr val="tx1"/>
              </a:solidFill>
            </a:endParaRPr>
          </a:p>
        </p:txBody>
      </p:sp>
      <p:sp>
        <p:nvSpPr>
          <p:cNvPr id="15" name="모서리가 둥근 직사각형 14"/>
          <p:cNvSpPr>
            <a:spLocks noChangeAspect="1"/>
          </p:cNvSpPr>
          <p:nvPr/>
        </p:nvSpPr>
        <p:spPr>
          <a:xfrm>
            <a:off x="1320835" y="4408167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1575063" y="4404719"/>
            <a:ext cx="387526" cy="408602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2" name="Picture 2" descr="C:\Users\kny\Documents\카카오톡 받은 파일\앱 캡쳐\KakaoTalk_20210826_14242615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512" y="1665312"/>
            <a:ext cx="3183554" cy="537592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모서리가 둥근 직사각형 10"/>
          <p:cNvSpPr>
            <a:spLocks noChangeAspect="1"/>
          </p:cNvSpPr>
          <p:nvPr/>
        </p:nvSpPr>
        <p:spPr>
          <a:xfrm>
            <a:off x="1600349" y="5532512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854577" y="5529064"/>
            <a:ext cx="387526" cy="408602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13086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D6737D4-A7E4-431A-8F56-1467B8E1CC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9"/>
          <a:stretch/>
        </p:blipFill>
        <p:spPr>
          <a:xfrm>
            <a:off x="1595809" y="1332471"/>
            <a:ext cx="3039176" cy="6077515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6. QR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코드 스캔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6-1. QR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코드 스캔 메뉴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878345-56FC-408C-8711-DA9C443B5BC5}"/>
              </a:ext>
            </a:extLst>
          </p:cNvPr>
          <p:cNvSpPr txBox="1"/>
          <p:nvPr/>
        </p:nvSpPr>
        <p:spPr>
          <a:xfrm>
            <a:off x="533494" y="7548888"/>
            <a:ext cx="6000791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코드를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스캔하는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메뉴는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‘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신청내역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’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또는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‘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나의자원봉사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&gt;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봉사정보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&gt;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봉사신청내역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’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이다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7CEA51F-DA12-4359-A130-BCCF67B9D196}"/>
              </a:ext>
            </a:extLst>
          </p:cNvPr>
          <p:cNvSpPr/>
          <p:nvPr/>
        </p:nvSpPr>
        <p:spPr>
          <a:xfrm>
            <a:off x="1773610" y="1572196"/>
            <a:ext cx="876653" cy="424903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F7CEA51F-DA12-4359-A130-BCCF67B9D196}"/>
              </a:ext>
            </a:extLst>
          </p:cNvPr>
          <p:cNvSpPr/>
          <p:nvPr/>
        </p:nvSpPr>
        <p:spPr>
          <a:xfrm>
            <a:off x="1701602" y="5734217"/>
            <a:ext cx="2808312" cy="226895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0387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kny\Desktop\Screenshot_1616634926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76" b="20040"/>
          <a:stretch/>
        </p:blipFill>
        <p:spPr bwMode="auto">
          <a:xfrm>
            <a:off x="867486" y="5899203"/>
            <a:ext cx="2499439" cy="143006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485" y="1896904"/>
            <a:ext cx="2499439" cy="3990524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6. QR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코드 스캔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6-2. QR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코드 스캔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시작시간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878345-56FC-408C-8711-DA9C443B5BC5}"/>
              </a:ext>
            </a:extLst>
          </p:cNvPr>
          <p:cNvSpPr txBox="1"/>
          <p:nvPr/>
        </p:nvSpPr>
        <p:spPr>
          <a:xfrm>
            <a:off x="248806" y="7383093"/>
            <a:ext cx="6421348" cy="2034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  <a:defRPr sz="1200" b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050" dirty="0"/>
              <a:t>당일에 승인 된 </a:t>
            </a:r>
            <a:r>
              <a:rPr lang="en-US" altLang="ko-KR" sz="1050" dirty="0"/>
              <a:t>(</a:t>
            </a:r>
            <a:r>
              <a:rPr lang="ko-KR" altLang="en-US" sz="1050" dirty="0"/>
              <a:t>시간인증</a:t>
            </a:r>
            <a:r>
              <a:rPr lang="en-US" altLang="ko-KR" sz="1050" dirty="0"/>
              <a:t>)</a:t>
            </a:r>
            <a:r>
              <a:rPr lang="ko-KR" altLang="en-US" sz="1050" dirty="0"/>
              <a:t>일감이 있는 경우 </a:t>
            </a:r>
            <a:r>
              <a:rPr lang="en-US" altLang="ko-KR" sz="1050" dirty="0"/>
              <a:t>'</a:t>
            </a:r>
            <a:r>
              <a:rPr lang="ko-KR" altLang="en-US" sz="1050" dirty="0"/>
              <a:t>봉사신청내역</a:t>
            </a:r>
            <a:r>
              <a:rPr lang="en-US" altLang="ko-KR" sz="1050" dirty="0"/>
              <a:t>＇</a:t>
            </a:r>
            <a:r>
              <a:rPr lang="ko-KR" altLang="en-US" sz="1050" dirty="0"/>
              <a:t>에 </a:t>
            </a:r>
            <a:r>
              <a:rPr lang="en-US" altLang="ko-KR" sz="1050" dirty="0"/>
              <a:t>"</a:t>
            </a:r>
            <a:r>
              <a:rPr lang="ko-KR" altLang="en-US" sz="1050" dirty="0" err="1"/>
              <a:t>큐알촬영</a:t>
            </a:r>
            <a:r>
              <a:rPr lang="en-US" altLang="ko-KR" sz="1050" dirty="0"/>
              <a:t>“(                ) </a:t>
            </a:r>
            <a:r>
              <a:rPr lang="ko-KR" altLang="en-US" sz="1050" dirty="0"/>
              <a:t>태그가 표시 된다</a:t>
            </a:r>
            <a:r>
              <a:rPr lang="en-US" altLang="ko-KR" sz="1050" dirty="0"/>
              <a:t>.</a:t>
            </a:r>
          </a:p>
          <a:p>
            <a:r>
              <a:rPr lang="ko-KR" altLang="en-US" sz="1100" dirty="0" err="1"/>
              <a:t>큐알일감은</a:t>
            </a:r>
            <a:r>
              <a:rPr lang="ko-KR" altLang="en-US" sz="1050" dirty="0"/>
              <a:t> 본인이 신청한 일감 뿐 아니라</a:t>
            </a:r>
            <a:r>
              <a:rPr lang="en-US" altLang="ko-KR" sz="1050" dirty="0"/>
              <a:t> </a:t>
            </a:r>
            <a:r>
              <a:rPr lang="ko-KR" altLang="en-US" sz="1050" dirty="0" err="1"/>
              <a:t>수요처나</a:t>
            </a:r>
            <a:r>
              <a:rPr lang="ko-KR" altLang="en-US" sz="1050" dirty="0"/>
              <a:t> 센터에 의해 배치</a:t>
            </a:r>
            <a:r>
              <a:rPr lang="en-US" altLang="ko-KR" sz="1050" dirty="0"/>
              <a:t>(</a:t>
            </a:r>
            <a:r>
              <a:rPr lang="ko-KR" altLang="en-US" sz="1050" dirty="0"/>
              <a:t>승인</a:t>
            </a:r>
            <a:r>
              <a:rPr lang="en-US" altLang="ko-KR" sz="1050" dirty="0"/>
              <a:t>) </a:t>
            </a:r>
            <a:r>
              <a:rPr lang="ko-KR" altLang="en-US" sz="1050" dirty="0"/>
              <a:t>된 일감도 나타난다</a:t>
            </a:r>
            <a:r>
              <a:rPr lang="en-US" altLang="ko-KR" sz="1050" dirty="0"/>
              <a:t>.</a:t>
            </a:r>
          </a:p>
          <a:p>
            <a:r>
              <a:rPr lang="en-US" altLang="ko-KR" sz="1050" dirty="0"/>
              <a:t>"</a:t>
            </a:r>
            <a:r>
              <a:rPr lang="ko-KR" altLang="en-US" sz="1050" dirty="0"/>
              <a:t>시작시간 찍기</a:t>
            </a:r>
            <a:r>
              <a:rPr lang="en-US" altLang="ko-KR" sz="1050" dirty="0"/>
              <a:t>“ (                    ) </a:t>
            </a:r>
            <a:r>
              <a:rPr lang="ko-KR" altLang="en-US" sz="1050" dirty="0"/>
              <a:t>버튼을 누르면 화면이 </a:t>
            </a:r>
            <a:r>
              <a:rPr lang="ko-KR" altLang="en-US" sz="1050" dirty="0" err="1"/>
              <a:t>큐알코드를</a:t>
            </a:r>
            <a:r>
              <a:rPr lang="ko-KR" altLang="en-US" sz="1050" dirty="0"/>
              <a:t> </a:t>
            </a:r>
            <a:r>
              <a:rPr lang="ko-KR" altLang="en-US" sz="1050" dirty="0" err="1"/>
              <a:t>스캔할</a:t>
            </a:r>
            <a:r>
              <a:rPr lang="ko-KR" altLang="en-US" sz="1050" dirty="0"/>
              <a:t> 수 있는 카메라로 전환된다</a:t>
            </a:r>
            <a:r>
              <a:rPr lang="en-US" altLang="ko-KR" sz="1050" dirty="0"/>
              <a:t>.</a:t>
            </a:r>
          </a:p>
          <a:p>
            <a:r>
              <a:rPr lang="ko-KR" altLang="en-US" sz="1050" dirty="0"/>
              <a:t>일감의 </a:t>
            </a:r>
            <a:r>
              <a:rPr lang="ko-KR" altLang="en-US" sz="1050" dirty="0" err="1"/>
              <a:t>큐알코드를</a:t>
            </a:r>
            <a:r>
              <a:rPr lang="ko-KR" altLang="en-US" sz="1050" dirty="0"/>
              <a:t> 찍으면 시작시간이 등록된다</a:t>
            </a:r>
            <a:r>
              <a:rPr lang="en-US" altLang="ko-KR" sz="1050" dirty="0"/>
              <a:t>.</a:t>
            </a:r>
          </a:p>
          <a:p>
            <a:r>
              <a:rPr lang="ko-KR" altLang="en-US" sz="1050" dirty="0"/>
              <a:t>시작시간 전후로 </a:t>
            </a:r>
            <a:r>
              <a:rPr lang="en-US" altLang="ko-KR" sz="1050" dirty="0"/>
              <a:t>30</a:t>
            </a:r>
            <a:r>
              <a:rPr lang="ko-KR" altLang="en-US" sz="1050" dirty="0"/>
              <a:t>분이 지나면 시작시간 등록 안 됨</a:t>
            </a:r>
            <a:endParaRPr lang="en-US" altLang="ko-KR" sz="1050" dirty="0"/>
          </a:p>
          <a:p>
            <a:r>
              <a:rPr lang="ko-KR" altLang="en-US" sz="1050" dirty="0">
                <a:solidFill>
                  <a:srgbClr val="FF0000"/>
                </a:solidFill>
              </a:rPr>
              <a:t>시작시간</a:t>
            </a:r>
            <a:r>
              <a:rPr lang="en-US" altLang="ko-KR" sz="1050" dirty="0"/>
              <a:t>: </a:t>
            </a:r>
            <a:r>
              <a:rPr lang="ko-KR" altLang="en-US" sz="1050" dirty="0"/>
              <a:t>일감의 시작시간</a:t>
            </a:r>
            <a:r>
              <a:rPr lang="en-US" altLang="ko-KR" sz="1050" dirty="0"/>
              <a:t>(</a:t>
            </a:r>
            <a:r>
              <a:rPr lang="ko-KR" altLang="en-US" sz="1050" dirty="0"/>
              <a:t>봉사자가 </a:t>
            </a:r>
            <a:r>
              <a:rPr lang="ko-KR" altLang="en-US" sz="1050" dirty="0" err="1"/>
              <a:t>큐알코드를</a:t>
            </a:r>
            <a:r>
              <a:rPr lang="ko-KR" altLang="en-US" sz="1050" dirty="0"/>
              <a:t> 찍은 시간이 아님</a:t>
            </a:r>
            <a:r>
              <a:rPr lang="en-US" altLang="ko-KR" sz="1050" dirty="0"/>
              <a:t>)</a:t>
            </a:r>
          </a:p>
          <a:p>
            <a:r>
              <a:rPr lang="ko-KR" altLang="en-US" sz="1050" dirty="0"/>
              <a:t>시작시간이 등록되었으면 화면이 </a:t>
            </a:r>
            <a:r>
              <a:rPr lang="ko-KR" altLang="en-US" sz="1050" dirty="0" err="1"/>
              <a:t>새로고침</a:t>
            </a:r>
            <a:r>
              <a:rPr lang="ko-KR" altLang="en-US" sz="1050" dirty="0"/>
              <a:t> 되고</a:t>
            </a:r>
            <a:r>
              <a:rPr lang="en-US" altLang="ko-KR" sz="1050" dirty="0"/>
              <a:t>, [QR</a:t>
            </a:r>
            <a:r>
              <a:rPr lang="ko-KR" altLang="en-US" sz="1050" dirty="0"/>
              <a:t>시작시간</a:t>
            </a:r>
            <a:r>
              <a:rPr lang="en-US" altLang="ko-KR" sz="1050" dirty="0"/>
              <a:t>] </a:t>
            </a:r>
            <a:r>
              <a:rPr lang="ko-KR" altLang="en-US" sz="1050" dirty="0"/>
              <a:t>에 시작시간이 표시된다</a:t>
            </a:r>
            <a:r>
              <a:rPr lang="en-US" altLang="ko-KR" sz="1050" dirty="0"/>
              <a:t>. </a:t>
            </a:r>
            <a:endParaRPr lang="ko-KR" altLang="en-US" sz="1050" dirty="0"/>
          </a:p>
        </p:txBody>
      </p:sp>
      <p:grpSp>
        <p:nvGrpSpPr>
          <p:cNvPr id="3" name="그룹 2"/>
          <p:cNvGrpSpPr/>
          <p:nvPr/>
        </p:nvGrpSpPr>
        <p:grpSpPr>
          <a:xfrm>
            <a:off x="3479123" y="1938717"/>
            <a:ext cx="2686631" cy="5342334"/>
            <a:chOff x="3479123" y="1223292"/>
            <a:chExt cx="2824084" cy="5615658"/>
          </a:xfrm>
        </p:grpSpPr>
        <p:pic>
          <p:nvPicPr>
            <p:cNvPr id="10" name="Picture 3" descr="C:\Users\kny\Documents\카카오톡 받은 파일\KakaoTalk_20210524_103037139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808"/>
            <a:stretch/>
          </p:blipFill>
          <p:spPr bwMode="auto">
            <a:xfrm>
              <a:off x="3479123" y="1223292"/>
              <a:ext cx="2824084" cy="56156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100000"/>
                      </a14:imgEffect>
                      <a14:imgEffect>
                        <a14:brightnessContrast bright="-40000" contrast="-47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4377" y="3323207"/>
              <a:ext cx="1933575" cy="176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2" name="직선 화살표 연결선 11"/>
          <p:cNvCxnSpPr/>
          <p:nvPr/>
        </p:nvCxnSpPr>
        <p:spPr>
          <a:xfrm flipV="1">
            <a:off x="2997746" y="4640641"/>
            <a:ext cx="1250787" cy="886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279" y="7443479"/>
            <a:ext cx="605824" cy="183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827" y="7996386"/>
            <a:ext cx="745970" cy="23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직선 화살표 연결선 14"/>
          <p:cNvCxnSpPr/>
          <p:nvPr/>
        </p:nvCxnSpPr>
        <p:spPr>
          <a:xfrm flipH="1">
            <a:off x="3141762" y="5527433"/>
            <a:ext cx="782617" cy="175361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9" name="모서리가 둥근 직사각형 18"/>
          <p:cNvSpPr/>
          <p:nvPr/>
        </p:nvSpPr>
        <p:spPr>
          <a:xfrm>
            <a:off x="333374" y="1284060"/>
            <a:ext cx="6192839" cy="522354"/>
          </a:xfrm>
          <a:prstGeom prst="roundRect">
            <a:avLst>
              <a:gd name="adj" fmla="val 10513"/>
            </a:avLst>
          </a:prstGeom>
          <a:solidFill>
            <a:srgbClr val="D1F3FF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6700" indent="-180975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altLang="ko-KR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코드 스캔은 </a:t>
            </a:r>
            <a:r>
              <a:rPr lang="en-US" altLang="ko-KR" sz="120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1365</a:t>
            </a:r>
            <a:r>
              <a:rPr lang="ko-KR" altLang="en-US" sz="120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자원봉사 </a:t>
            </a:r>
            <a:r>
              <a:rPr lang="ko-KR" altLang="en-US" sz="1200" dirty="0" err="1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앱의</a:t>
            </a:r>
            <a:r>
              <a:rPr lang="ko-KR" altLang="en-US" sz="120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 스캔기능으로만 </a:t>
            </a:r>
            <a:r>
              <a:rPr lang="ko-KR" altLang="en-US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가능합니다</a:t>
            </a:r>
            <a:r>
              <a:rPr lang="en-US" altLang="ko-KR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48653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006" y="1352599"/>
            <a:ext cx="2721176" cy="510127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6. QR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코드 스캔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6-3. QR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코드 스캔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종료시간</a:t>
            </a:r>
          </a:p>
        </p:txBody>
      </p:sp>
      <p:pic>
        <p:nvPicPr>
          <p:cNvPr id="23" name="Picture 3" descr="C:\Users\kny\Documents\카카오톡 받은 파일\KakaoTalk_20210524_10303713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34"/>
          <a:stretch/>
        </p:blipFill>
        <p:spPr bwMode="auto">
          <a:xfrm>
            <a:off x="3641436" y="1352599"/>
            <a:ext cx="2740686" cy="5407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  <a14:imgEffect>
                      <a14:brightnessContrast bright="-40000" contrast="-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991" y="3342585"/>
            <a:ext cx="193357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직선 화살표 연결선 24"/>
          <p:cNvCxnSpPr/>
          <p:nvPr/>
        </p:nvCxnSpPr>
        <p:spPr>
          <a:xfrm flipV="1">
            <a:off x="2950870" y="4592960"/>
            <a:ext cx="1220893" cy="13681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5878345-56FC-408C-8711-DA9C443B5BC5}"/>
              </a:ext>
            </a:extLst>
          </p:cNvPr>
          <p:cNvSpPr txBox="1"/>
          <p:nvPr/>
        </p:nvSpPr>
        <p:spPr>
          <a:xfrm>
            <a:off x="248806" y="6825208"/>
            <a:ext cx="6421348" cy="2578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  <a:defRPr sz="1200" b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marL="342900" indent="-342900"/>
            <a:r>
              <a:rPr lang="en-US" altLang="ko-KR" sz="1050" dirty="0"/>
              <a:t>'</a:t>
            </a:r>
            <a:r>
              <a:rPr lang="ko-KR" altLang="en-US" sz="1050" dirty="0"/>
              <a:t>봉사신청내역</a:t>
            </a:r>
            <a:r>
              <a:rPr lang="en-US" altLang="ko-KR" sz="1050" dirty="0"/>
              <a:t>' </a:t>
            </a:r>
            <a:r>
              <a:rPr lang="ko-KR" altLang="en-US" sz="1050" dirty="0"/>
              <a:t>메뉴에 </a:t>
            </a:r>
            <a:r>
              <a:rPr lang="en-US" altLang="ko-KR" sz="1050" dirty="0"/>
              <a:t>"</a:t>
            </a:r>
            <a:r>
              <a:rPr lang="ko-KR" altLang="en-US" sz="1050" dirty="0" err="1"/>
              <a:t>큐알촬영</a:t>
            </a:r>
            <a:r>
              <a:rPr lang="en-US" altLang="ko-KR" sz="1050" dirty="0"/>
              <a:t>“(                 ) </a:t>
            </a:r>
            <a:r>
              <a:rPr lang="ko-KR" altLang="en-US" sz="1050" dirty="0"/>
              <a:t>태그가 표시 된 항목의 </a:t>
            </a:r>
            <a:r>
              <a:rPr lang="en-US" altLang="ko-KR" sz="1050" dirty="0"/>
              <a:t>'</a:t>
            </a:r>
            <a:r>
              <a:rPr lang="ko-KR" altLang="en-US" sz="1050" dirty="0"/>
              <a:t>종료시간 찍기</a:t>
            </a:r>
            <a:r>
              <a:rPr lang="en-US" altLang="ko-KR" sz="1050" dirty="0"/>
              <a:t>' </a:t>
            </a:r>
            <a:r>
              <a:rPr lang="ko-KR" altLang="en-US" sz="1050" dirty="0"/>
              <a:t>버튼으로 찍는다</a:t>
            </a:r>
            <a:r>
              <a:rPr lang="en-US" altLang="ko-KR" sz="1050" dirty="0"/>
              <a:t>.</a:t>
            </a:r>
          </a:p>
          <a:p>
            <a:pPr marL="342900" indent="-342900">
              <a:buFontTx/>
              <a:buAutoNum type="arabicPeriod"/>
            </a:pPr>
            <a:r>
              <a:rPr lang="en-US" altLang="ko-KR" sz="1050" dirty="0"/>
              <a:t>'</a:t>
            </a:r>
            <a:r>
              <a:rPr lang="ko-KR" altLang="en-US" sz="1050" dirty="0"/>
              <a:t>종료시간 찍기</a:t>
            </a:r>
            <a:r>
              <a:rPr lang="en-US" altLang="ko-KR" sz="1050" dirty="0"/>
              <a:t>' (                    ) </a:t>
            </a:r>
            <a:r>
              <a:rPr lang="ko-KR" altLang="en-US" sz="1050" dirty="0"/>
              <a:t>버튼을 누르면 화면이 </a:t>
            </a:r>
            <a:r>
              <a:rPr lang="ko-KR" altLang="en-US" sz="1050" dirty="0" err="1"/>
              <a:t>큐알코드를</a:t>
            </a:r>
            <a:r>
              <a:rPr lang="ko-KR" altLang="en-US" sz="1050" dirty="0"/>
              <a:t> 스캔 할 수 있는 카메라로 전환된다</a:t>
            </a:r>
            <a:r>
              <a:rPr lang="en-US" altLang="ko-KR" sz="1050" dirty="0"/>
              <a:t>.</a:t>
            </a:r>
            <a:endParaRPr lang="ko-KR" altLang="en-US" sz="1050" dirty="0"/>
          </a:p>
          <a:p>
            <a:pPr marL="342900" indent="-342900"/>
            <a:r>
              <a:rPr lang="ko-KR" altLang="en-US" sz="1050" dirty="0" err="1"/>
              <a:t>큐알코드를</a:t>
            </a:r>
            <a:r>
              <a:rPr lang="ko-KR" altLang="en-US" sz="1050" dirty="0"/>
              <a:t> 찍으면 종료시간이 등록된다</a:t>
            </a:r>
            <a:r>
              <a:rPr lang="en-US" altLang="ko-KR" sz="1050" dirty="0"/>
              <a:t>.</a:t>
            </a:r>
          </a:p>
          <a:p>
            <a:pPr marL="342900" indent="-342900"/>
            <a:r>
              <a:rPr lang="ko-KR" altLang="en-US" sz="1050" dirty="0"/>
              <a:t>종료시간 전후로 </a:t>
            </a:r>
            <a:r>
              <a:rPr lang="en-US" altLang="ko-KR" sz="1050" dirty="0"/>
              <a:t>30</a:t>
            </a:r>
            <a:r>
              <a:rPr lang="ko-KR" altLang="en-US" sz="1050" dirty="0"/>
              <a:t>분이 지나면 종료시간을 등록할 수 없다</a:t>
            </a:r>
            <a:r>
              <a:rPr lang="en-US" altLang="ko-KR" sz="1050" dirty="0"/>
              <a:t>.</a:t>
            </a:r>
          </a:p>
          <a:p>
            <a:r>
              <a:rPr lang="ko-KR" altLang="en-US" sz="1050" dirty="0">
                <a:solidFill>
                  <a:srgbClr val="FF0000"/>
                </a:solidFill>
              </a:rPr>
              <a:t> 종료시간</a:t>
            </a:r>
            <a:r>
              <a:rPr lang="en-US" altLang="ko-KR" sz="1050" dirty="0"/>
              <a:t>: </a:t>
            </a:r>
            <a:r>
              <a:rPr lang="ko-KR" altLang="en-US" sz="1050" dirty="0"/>
              <a:t>일감의 종료시간</a:t>
            </a:r>
            <a:r>
              <a:rPr lang="en-US" altLang="ko-KR" sz="1050" dirty="0"/>
              <a:t>(</a:t>
            </a:r>
            <a:r>
              <a:rPr lang="ko-KR" altLang="en-US" sz="1050" dirty="0"/>
              <a:t>봉사자가 </a:t>
            </a:r>
            <a:r>
              <a:rPr lang="ko-KR" altLang="en-US" sz="1050" dirty="0" err="1"/>
              <a:t>큐알코드를</a:t>
            </a:r>
            <a:r>
              <a:rPr lang="ko-KR" altLang="en-US" sz="1050" dirty="0"/>
              <a:t> 찍은 시간이 아님</a:t>
            </a:r>
            <a:r>
              <a:rPr lang="en-US" altLang="ko-KR" sz="1050" dirty="0"/>
              <a:t>)</a:t>
            </a:r>
          </a:p>
          <a:p>
            <a:r>
              <a:rPr lang="ko-KR" altLang="en-US" sz="1050" dirty="0"/>
              <a:t> 인정시간</a:t>
            </a:r>
            <a:r>
              <a:rPr lang="en-US" altLang="ko-KR" sz="1050" dirty="0"/>
              <a:t>: </a:t>
            </a:r>
            <a:r>
              <a:rPr lang="ko-KR" altLang="en-US" sz="1050" dirty="0"/>
              <a:t>해당일감의 인정시간 </a:t>
            </a:r>
            <a:r>
              <a:rPr lang="en-US" altLang="ko-KR" sz="1050" dirty="0"/>
              <a:t>(</a:t>
            </a:r>
            <a:r>
              <a:rPr lang="ko-KR" altLang="en-US" sz="1050" dirty="0"/>
              <a:t>일감의 최대인정시간을 초과할 수 없다</a:t>
            </a:r>
            <a:r>
              <a:rPr lang="en-US" altLang="ko-KR" sz="1050" dirty="0"/>
              <a:t>.)</a:t>
            </a:r>
          </a:p>
          <a:p>
            <a:pPr marL="342900" indent="-342900"/>
            <a:r>
              <a:rPr lang="ko-KR" altLang="en-US" sz="1050" dirty="0"/>
              <a:t>해당 시간대에 등록된 실적이 있으면 스캔 해도 실적 등록 안 됨</a:t>
            </a:r>
            <a:r>
              <a:rPr lang="en-US" altLang="ko-KR" sz="1050" dirty="0"/>
              <a:t>.(</a:t>
            </a:r>
            <a:r>
              <a:rPr lang="ko-KR" altLang="en-US" sz="1050" dirty="0"/>
              <a:t>실적 중복</a:t>
            </a:r>
            <a:r>
              <a:rPr lang="en-US" altLang="ko-KR" sz="1050" dirty="0"/>
              <a:t>)</a:t>
            </a:r>
          </a:p>
          <a:p>
            <a:pPr marL="342900" indent="-342900">
              <a:buFontTx/>
              <a:buAutoNum type="arabicPeriod"/>
            </a:pPr>
            <a:r>
              <a:rPr lang="ko-KR" altLang="en-US" sz="1050" dirty="0"/>
              <a:t>종료시간이 등록되면 화면이 </a:t>
            </a:r>
            <a:r>
              <a:rPr lang="ko-KR" altLang="en-US" sz="1050" dirty="0" err="1"/>
              <a:t>새로고침</a:t>
            </a:r>
            <a:r>
              <a:rPr lang="ko-KR" altLang="en-US" sz="1050" dirty="0"/>
              <a:t> 되고</a:t>
            </a:r>
            <a:r>
              <a:rPr lang="en-US" altLang="ko-KR" sz="1050" dirty="0"/>
              <a:t>, [QR</a:t>
            </a:r>
            <a:r>
              <a:rPr lang="ko-KR" altLang="en-US" sz="1050" dirty="0"/>
              <a:t>종료시간</a:t>
            </a:r>
            <a:r>
              <a:rPr lang="en-US" altLang="ko-KR" sz="1050" dirty="0"/>
              <a:t>] </a:t>
            </a:r>
            <a:r>
              <a:rPr lang="ko-KR" altLang="en-US" sz="1050" dirty="0"/>
              <a:t>에 종료시간이 표시된다</a:t>
            </a:r>
            <a:r>
              <a:rPr lang="en-US" altLang="ko-KR" sz="1050" dirty="0"/>
              <a:t>.</a:t>
            </a:r>
          </a:p>
          <a:p>
            <a:pPr marL="342900" indent="-342900">
              <a:buFontTx/>
              <a:buAutoNum type="arabicPeriod"/>
            </a:pPr>
            <a:r>
              <a:rPr lang="ko-KR" altLang="en-US" sz="1050" dirty="0"/>
              <a:t>시작시작을 찍지 않으면 종료시간을 찍을 수 없다</a:t>
            </a:r>
            <a:r>
              <a:rPr lang="en-US" altLang="ko-KR" sz="1050" dirty="0"/>
              <a:t>.</a:t>
            </a: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487" y="6878167"/>
            <a:ext cx="650766" cy="196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644" y="7154203"/>
            <a:ext cx="7239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0339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BE7D494-1610-4747-B773-B55B8AE017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5239" y="1579057"/>
            <a:ext cx="3529109" cy="55511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422CECF8-DB9C-4673-9A52-59640D19424B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6. QR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코드 스캔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67F09E1-E508-4A5F-9A31-46D492A77FBF}"/>
              </a:ext>
            </a:extLst>
          </p:cNvPr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6-3. QR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코드 스캔 대상 신청 내역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C5F6AA-0CC7-419B-90A8-084E61A6A306}"/>
              </a:ext>
            </a:extLst>
          </p:cNvPr>
          <p:cNvSpPr txBox="1"/>
          <p:nvPr/>
        </p:nvSpPr>
        <p:spPr>
          <a:xfrm>
            <a:off x="294142" y="7473280"/>
            <a:ext cx="6421348" cy="569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  <a:defRPr sz="1200" b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marL="342900" indent="-342900"/>
            <a:r>
              <a:rPr lang="ko-KR" altLang="en-US" sz="1050" dirty="0"/>
              <a:t>신청내역에 </a:t>
            </a:r>
            <a:r>
              <a:rPr lang="en-US" altLang="ko-KR" sz="1050" dirty="0"/>
              <a:t>QR </a:t>
            </a:r>
            <a:r>
              <a:rPr lang="ko-KR" altLang="en-US" sz="1050" dirty="0"/>
              <a:t>스캔 대상 일감의 경우 봉사일자 하루 전과 다음날 신청 내역도 표시된다</a:t>
            </a:r>
            <a:r>
              <a:rPr lang="en-US" altLang="ko-KR" sz="1050" dirty="0"/>
              <a:t>.</a:t>
            </a:r>
          </a:p>
          <a:p>
            <a:pPr marL="342900" indent="-342900"/>
            <a:r>
              <a:rPr lang="ko-KR" altLang="en-US" sz="1050" dirty="0"/>
              <a:t>봉사일자가 당일인 경우 </a:t>
            </a:r>
            <a:r>
              <a:rPr lang="en-US" altLang="ko-KR" sz="1050" dirty="0"/>
              <a:t>‘</a:t>
            </a:r>
            <a:r>
              <a:rPr lang="ko-KR" altLang="en-US" sz="1050" dirty="0"/>
              <a:t>오늘</a:t>
            </a:r>
            <a:r>
              <a:rPr lang="en-US" altLang="ko-KR" sz="1050" dirty="0"/>
              <a:t>’ </a:t>
            </a:r>
            <a:r>
              <a:rPr lang="ko-KR" altLang="en-US" sz="1050" dirty="0"/>
              <a:t>이라는 플래그 표시가 붙는다</a:t>
            </a:r>
            <a:r>
              <a:rPr lang="en-US" altLang="ko-KR" sz="105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15076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B54D381-B30D-653A-1B7B-65E0922AA5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6373"/>
          <a:stretch/>
        </p:blipFill>
        <p:spPr>
          <a:xfrm>
            <a:off x="265411" y="1585806"/>
            <a:ext cx="6278924" cy="44748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1F66389-88FD-1839-8933-F442ED988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3304" y="3094945"/>
            <a:ext cx="1935618" cy="1650679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6. QR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코드 스캔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6-4. QR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코드 생성 및 다운로드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5878345-56FC-408C-8711-DA9C443B5BC5}"/>
              </a:ext>
            </a:extLst>
          </p:cNvPr>
          <p:cNvSpPr txBox="1"/>
          <p:nvPr/>
        </p:nvSpPr>
        <p:spPr>
          <a:xfrm>
            <a:off x="333450" y="6824843"/>
            <a:ext cx="6133316" cy="1563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  <a:defRPr sz="1200" b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marL="342900" indent="-342900"/>
            <a:r>
              <a:rPr lang="ko-KR" altLang="en-US" sz="1050" dirty="0"/>
              <a:t>관리자시스템 </a:t>
            </a:r>
            <a:r>
              <a:rPr lang="en-US" altLang="ko-KR" sz="1050" dirty="0"/>
              <a:t>&gt; </a:t>
            </a:r>
            <a:r>
              <a:rPr lang="ko-KR" altLang="en-US" sz="1050" dirty="0"/>
              <a:t>자원봉사 </a:t>
            </a:r>
            <a:r>
              <a:rPr lang="en-US" altLang="ko-KR" sz="1050" dirty="0"/>
              <a:t>&gt; </a:t>
            </a:r>
            <a:r>
              <a:rPr lang="ko-KR" altLang="en-US" sz="1050" dirty="0"/>
              <a:t>자원봉사 활동관리 </a:t>
            </a:r>
            <a:r>
              <a:rPr lang="en-US" altLang="ko-KR" sz="1050" dirty="0"/>
              <a:t>&gt; </a:t>
            </a:r>
            <a:r>
              <a:rPr lang="ko-KR" altLang="en-US" sz="1050" dirty="0"/>
              <a:t>활동관리 </a:t>
            </a:r>
            <a:r>
              <a:rPr lang="en-US" altLang="ko-KR" sz="1050" dirty="0"/>
              <a:t>&gt; </a:t>
            </a:r>
            <a:r>
              <a:rPr lang="ko-KR" altLang="en-US" sz="1050" dirty="0"/>
              <a:t>자원봉사 활동 관리 </a:t>
            </a:r>
            <a:r>
              <a:rPr lang="en-US" altLang="ko-KR" sz="1050" dirty="0"/>
              <a:t>&gt; </a:t>
            </a:r>
            <a:r>
              <a:rPr lang="ko-KR" altLang="en-US" sz="1050" dirty="0"/>
              <a:t>일감 상세</a:t>
            </a:r>
            <a:r>
              <a:rPr lang="en-US" altLang="ko-KR" sz="1050" dirty="0"/>
              <a:t>’</a:t>
            </a:r>
            <a:r>
              <a:rPr lang="ko-KR" altLang="en-US" sz="1050" dirty="0"/>
              <a:t>에서 </a:t>
            </a:r>
            <a:r>
              <a:rPr lang="en-US" altLang="ko-KR" sz="1050" dirty="0"/>
              <a:t>‘QR</a:t>
            </a:r>
            <a:r>
              <a:rPr lang="ko-KR" altLang="en-US" sz="1050" dirty="0"/>
              <a:t>코드 보기</a:t>
            </a:r>
            <a:r>
              <a:rPr lang="en-US" altLang="ko-KR" sz="1050" dirty="0"/>
              <a:t>’ (                        ) </a:t>
            </a:r>
            <a:r>
              <a:rPr lang="ko-KR" altLang="en-US" sz="1050" dirty="0"/>
              <a:t>버튼을 누르면 일감의 </a:t>
            </a:r>
            <a:r>
              <a:rPr lang="en-US" altLang="ko-KR" sz="1050" dirty="0"/>
              <a:t>QR</a:t>
            </a:r>
            <a:r>
              <a:rPr lang="ko-KR" altLang="en-US" sz="1050" dirty="0"/>
              <a:t>코드를 확인할 수 있는 팝업이 표시된다</a:t>
            </a:r>
            <a:r>
              <a:rPr lang="en-US" altLang="ko-KR" sz="1050" dirty="0"/>
              <a:t>.</a:t>
            </a:r>
          </a:p>
          <a:p>
            <a:pPr marL="342900" indent="-342900">
              <a:buFontTx/>
              <a:buAutoNum type="arabicPeriod"/>
            </a:pPr>
            <a:r>
              <a:rPr lang="en-US" altLang="ko-KR" sz="1050" dirty="0"/>
              <a:t>QR</a:t>
            </a:r>
            <a:r>
              <a:rPr lang="ko-KR" altLang="en-US" sz="1050" dirty="0"/>
              <a:t>코드 보기 팝업에서 </a:t>
            </a:r>
            <a:r>
              <a:rPr lang="en-US" altLang="ko-KR" sz="1050" dirty="0"/>
              <a:t>‘</a:t>
            </a:r>
            <a:r>
              <a:rPr lang="ko-KR" altLang="en-US" sz="1050" dirty="0"/>
              <a:t>인쇄</a:t>
            </a:r>
            <a:r>
              <a:rPr lang="en-US" altLang="ko-KR" sz="1050" dirty="0"/>
              <a:t>’ (               ) </a:t>
            </a:r>
            <a:r>
              <a:rPr lang="ko-KR" altLang="en-US" sz="1050" dirty="0"/>
              <a:t>버튼을 누르면</a:t>
            </a:r>
            <a:r>
              <a:rPr lang="en-US" altLang="ko-KR" sz="1050" dirty="0"/>
              <a:t> QR</a:t>
            </a:r>
            <a:r>
              <a:rPr lang="ko-KR" altLang="en-US" sz="1050" dirty="0"/>
              <a:t>코드를 바로 프린트 할 수 있고</a:t>
            </a:r>
            <a:r>
              <a:rPr lang="en-US" altLang="ko-KR" sz="1050" dirty="0"/>
              <a:t>, </a:t>
            </a:r>
            <a:br>
              <a:rPr lang="en-US" altLang="ko-KR" sz="1050" dirty="0"/>
            </a:br>
            <a:r>
              <a:rPr lang="en-US" altLang="ko-KR" sz="1050" dirty="0"/>
              <a:t>‘</a:t>
            </a:r>
            <a:r>
              <a:rPr lang="ko-KR" altLang="en-US" sz="1050" dirty="0"/>
              <a:t>다운로드</a:t>
            </a:r>
            <a:r>
              <a:rPr lang="en-US" altLang="ko-KR" sz="1050" dirty="0"/>
              <a:t>’ (                    ) </a:t>
            </a:r>
            <a:r>
              <a:rPr lang="ko-KR" altLang="en-US" sz="1050" dirty="0"/>
              <a:t>버튼을 누르면 </a:t>
            </a:r>
            <a:r>
              <a:rPr lang="en-US" altLang="ko-KR" sz="1050" dirty="0"/>
              <a:t>QR</a:t>
            </a:r>
            <a:r>
              <a:rPr lang="ko-KR" altLang="en-US" sz="1050" dirty="0"/>
              <a:t>코드가 이미지파일로 다운로드 된다</a:t>
            </a:r>
            <a:r>
              <a:rPr lang="en-US" altLang="ko-KR" sz="1050" dirty="0"/>
              <a:t>. </a:t>
            </a:r>
          </a:p>
          <a:p>
            <a:pPr marL="342900" indent="-342900">
              <a:buFontTx/>
              <a:buAutoNum type="arabicPeriod"/>
            </a:pPr>
            <a:r>
              <a:rPr lang="en-US" altLang="ko-KR" sz="1050" dirty="0"/>
              <a:t>QR</a:t>
            </a:r>
            <a:r>
              <a:rPr lang="ko-KR" altLang="en-US" sz="1050" dirty="0"/>
              <a:t>코드는 시간인증</a:t>
            </a:r>
            <a:r>
              <a:rPr lang="en-US" altLang="ko-KR" sz="1050" dirty="0"/>
              <a:t>/</a:t>
            </a:r>
            <a:r>
              <a:rPr lang="ko-KR" altLang="en-US" sz="1050" dirty="0"/>
              <a:t>오프라인 일감인 경우에만 생성된다</a:t>
            </a:r>
            <a:r>
              <a:rPr lang="en-US" altLang="ko-KR" sz="1050" dirty="0"/>
              <a:t>.</a:t>
            </a:r>
          </a:p>
          <a:p>
            <a:pPr marL="342900" indent="-342900">
              <a:buFontTx/>
              <a:buAutoNum type="arabicPeriod"/>
            </a:pPr>
            <a:r>
              <a:rPr lang="ko-KR" altLang="en-US" sz="1050" dirty="0"/>
              <a:t>봉사 시작시간과 종료시간 둘 다 찍어야만 봉사배치</a:t>
            </a:r>
            <a:r>
              <a:rPr lang="en-US" altLang="ko-KR" sz="1050" dirty="0"/>
              <a:t>/</a:t>
            </a:r>
            <a:r>
              <a:rPr lang="ko-KR" altLang="en-US" sz="1050" dirty="0"/>
              <a:t>실적등록 </a:t>
            </a:r>
            <a:r>
              <a:rPr lang="en-US" altLang="ko-KR" sz="1050" dirty="0"/>
              <a:t>&gt; ‘STEP3. </a:t>
            </a:r>
            <a:r>
              <a:rPr lang="ko-KR" altLang="en-US" sz="1050" dirty="0"/>
              <a:t>실적등록</a:t>
            </a:r>
            <a:r>
              <a:rPr lang="en-US" altLang="ko-KR" sz="1050" dirty="0"/>
              <a:t>’</a:t>
            </a:r>
            <a:r>
              <a:rPr lang="ko-KR" altLang="en-US" sz="1050" dirty="0"/>
              <a:t>에 표시된다</a:t>
            </a:r>
            <a:r>
              <a:rPr lang="en-US" altLang="ko-KR" sz="1050" dirty="0"/>
              <a:t>.</a:t>
            </a:r>
          </a:p>
        </p:txBody>
      </p:sp>
      <p:cxnSp>
        <p:nvCxnSpPr>
          <p:cNvPr id="25" name="직선 화살표 연결선 24"/>
          <p:cNvCxnSpPr>
            <a:cxnSpLocks/>
          </p:cNvCxnSpPr>
          <p:nvPr/>
        </p:nvCxnSpPr>
        <p:spPr>
          <a:xfrm>
            <a:off x="3859541" y="2662897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7" name="그림 6">
            <a:extLst>
              <a:ext uri="{FF2B5EF4-FFF2-40B4-BE49-F238E27FC236}">
                <a16:creationId xmlns:a16="http://schemas.microsoft.com/office/drawing/2014/main" id="{8C9DC026-6BEF-47EE-933C-545FC17E63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1602" y="7086861"/>
            <a:ext cx="792088" cy="2345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6F30AE16-8698-4CC6-9172-6F2E863C9B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6550" y="7359652"/>
            <a:ext cx="469000" cy="2345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9050B0FE-23D4-4573-A5A9-F33B5B4AB3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8067" y="7583379"/>
            <a:ext cx="670343" cy="230774"/>
          </a:xfrm>
          <a:prstGeom prst="rect">
            <a:avLst/>
          </a:prstGeom>
        </p:spPr>
      </p:pic>
      <p:sp>
        <p:nvSpPr>
          <p:cNvPr id="12" name="모서리가 둥근 직사각형 17">
            <a:extLst>
              <a:ext uri="{FF2B5EF4-FFF2-40B4-BE49-F238E27FC236}">
                <a16:creationId xmlns:a16="http://schemas.microsoft.com/office/drawing/2014/main" id="{40BA3EBF-DBF8-4EA8-BE80-E5DE6999EF43}"/>
              </a:ext>
            </a:extLst>
          </p:cNvPr>
          <p:cNvSpPr>
            <a:spLocks noChangeAspect="1"/>
          </p:cNvSpPr>
          <p:nvPr/>
        </p:nvSpPr>
        <p:spPr>
          <a:xfrm>
            <a:off x="3589483" y="2248640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7D15CDB-BC2D-5D68-A15D-00E084B83A78}"/>
              </a:ext>
            </a:extLst>
          </p:cNvPr>
          <p:cNvGrpSpPr/>
          <p:nvPr/>
        </p:nvGrpSpPr>
        <p:grpSpPr>
          <a:xfrm>
            <a:off x="4437906" y="4556984"/>
            <a:ext cx="757352" cy="252000"/>
            <a:chOff x="4365899" y="4421616"/>
            <a:chExt cx="757352" cy="252000"/>
          </a:xfrm>
        </p:grpSpPr>
        <p:sp>
          <p:nvSpPr>
            <p:cNvPr id="13" name="모서리가 둥근 직사각형 12"/>
            <p:cNvSpPr>
              <a:spLocks noChangeAspect="1"/>
            </p:cNvSpPr>
            <p:nvPr/>
          </p:nvSpPr>
          <p:spPr>
            <a:xfrm>
              <a:off x="4869023" y="4421616"/>
              <a:ext cx="25422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kern="0" dirty="0">
                  <a:solidFill>
                    <a:sysClr val="window" lastClr="FFFFFF"/>
                  </a:solidFill>
                  <a:latin typeface="나눔고딕 ExtraBold" pitchFamily="50" charset="-127"/>
                  <a:ea typeface="나눔고딕 ExtraBold" pitchFamily="50" charset="-127"/>
                </a:rPr>
                <a:t>2</a:t>
              </a:r>
              <a:endParaRPr kumimoji="0" lang="ko-KR" altLang="en-US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4" name="직사각형 41">
              <a:extLst>
                <a:ext uri="{FF2B5EF4-FFF2-40B4-BE49-F238E27FC236}">
                  <a16:creationId xmlns:a16="http://schemas.microsoft.com/office/drawing/2014/main" id="{DA7A14D9-C418-F9D0-D694-548E51BFBF7A}"/>
                </a:ext>
              </a:extLst>
            </p:cNvPr>
            <p:cNvSpPr/>
            <p:nvPr/>
          </p:nvSpPr>
          <p:spPr>
            <a:xfrm>
              <a:off x="4365899" y="4493624"/>
              <a:ext cx="504056" cy="137860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849860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744B87B-1EDF-3F6D-3EE1-4F2F791C47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1"/>
          <a:stretch/>
        </p:blipFill>
        <p:spPr>
          <a:xfrm>
            <a:off x="333374" y="2131894"/>
            <a:ext cx="2874363" cy="5761514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7.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알림 설정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7-1. 1365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자원봉사 알림 설정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83691B-E290-42F2-8CC5-D37E6339C52C}"/>
              </a:ext>
            </a:extLst>
          </p:cNvPr>
          <p:cNvSpPr txBox="1"/>
          <p:nvPr/>
        </p:nvSpPr>
        <p:spPr>
          <a:xfrm>
            <a:off x="309323" y="8336039"/>
            <a:ext cx="6000791" cy="649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설정 버튼을 통해 알림 수신 설정 페이지를 연다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각 알림의 수신 설정을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‘ON’, ‘OFF’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버튼을 통해 설정한다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19" name="모서리가 둥근 직사각형 17">
            <a:extLst>
              <a:ext uri="{FF2B5EF4-FFF2-40B4-BE49-F238E27FC236}">
                <a16:creationId xmlns:a16="http://schemas.microsoft.com/office/drawing/2014/main" id="{40BA3EBF-DBF8-4EA8-BE80-E5DE6999EF43}"/>
              </a:ext>
            </a:extLst>
          </p:cNvPr>
          <p:cNvSpPr>
            <a:spLocks noChangeAspect="1"/>
          </p:cNvSpPr>
          <p:nvPr/>
        </p:nvSpPr>
        <p:spPr>
          <a:xfrm>
            <a:off x="4581922" y="5636632"/>
            <a:ext cx="254228" cy="266331"/>
          </a:xfrm>
          <a:prstGeom prst="roundRect">
            <a:avLst>
              <a:gd name="adj" fmla="val 0"/>
            </a:avLst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kern="0" dirty="0">
              <a:solidFill>
                <a:sysClr val="window" lastClr="FFFF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FED95A9F-40C6-48D3-8A06-B6F6F08BFD07}"/>
              </a:ext>
            </a:extLst>
          </p:cNvPr>
          <p:cNvSpPr/>
          <p:nvPr/>
        </p:nvSpPr>
        <p:spPr>
          <a:xfrm>
            <a:off x="5518026" y="5132576"/>
            <a:ext cx="500877" cy="216024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1" name="꺾인 연결선 8">
            <a:extLst>
              <a:ext uri="{FF2B5EF4-FFF2-40B4-BE49-F238E27FC236}">
                <a16:creationId xmlns:a16="http://schemas.microsoft.com/office/drawing/2014/main" id="{5810A7AD-4301-45E4-887B-AF1F2A0512B6}"/>
              </a:ext>
            </a:extLst>
          </p:cNvPr>
          <p:cNvCxnSpPr>
            <a:cxnSpLocks/>
            <a:stCxn id="19" idx="3"/>
            <a:endCxn id="20" idx="1"/>
          </p:cNvCxnSpPr>
          <p:nvPr/>
        </p:nvCxnSpPr>
        <p:spPr>
          <a:xfrm flipV="1">
            <a:off x="4836150" y="5240588"/>
            <a:ext cx="681876" cy="529210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F8E8DE9A-4EC7-776E-D559-13C5814E69B0}"/>
              </a:ext>
            </a:extLst>
          </p:cNvPr>
          <p:cNvGrpSpPr/>
          <p:nvPr/>
        </p:nvGrpSpPr>
        <p:grpSpPr>
          <a:xfrm>
            <a:off x="2636360" y="2360712"/>
            <a:ext cx="723100" cy="717439"/>
            <a:chOff x="2636360" y="2360712"/>
            <a:chExt cx="723100" cy="717439"/>
          </a:xfrm>
        </p:grpSpPr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FED95A9F-40C6-48D3-8A06-B6F6F08BFD07}"/>
                </a:ext>
              </a:extLst>
            </p:cNvPr>
            <p:cNvSpPr/>
            <p:nvPr/>
          </p:nvSpPr>
          <p:spPr>
            <a:xfrm>
              <a:off x="2636360" y="2360712"/>
              <a:ext cx="697898" cy="465439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모서리가 둥근 직사각형 17">
              <a:extLst>
                <a:ext uri="{FF2B5EF4-FFF2-40B4-BE49-F238E27FC236}">
                  <a16:creationId xmlns:a16="http://schemas.microsoft.com/office/drawing/2014/main" id="{40BA3EBF-DBF8-4EA8-BE80-E5DE6999EF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05232" y="2826151"/>
              <a:ext cx="25422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kern="0" dirty="0">
                  <a:solidFill>
                    <a:sysClr val="window" lastClr="FFFFFF"/>
                  </a:solidFill>
                  <a:latin typeface="나눔고딕 ExtraBold" pitchFamily="50" charset="-127"/>
                  <a:ea typeface="나눔고딕 ExtraBold" pitchFamily="50" charset="-127"/>
                </a:rPr>
                <a:t>1</a:t>
              </a:r>
              <a:endParaRPr kumimoji="0" lang="ko-KR" altLang="en-US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pic>
        <p:nvPicPr>
          <p:cNvPr id="6146" name="Picture 2" descr="C:\Users\kny\Documents\카카오톡 받은 파일\앱 캡쳐\KakaoTalk_20210826_133434743_0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7"/>
          <a:stretch/>
        </p:blipFill>
        <p:spPr bwMode="auto">
          <a:xfrm>
            <a:off x="3490418" y="2131894"/>
            <a:ext cx="2997910" cy="613347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모서리가 둥근 직사각형 13"/>
          <p:cNvSpPr/>
          <p:nvPr/>
        </p:nvSpPr>
        <p:spPr>
          <a:xfrm>
            <a:off x="333374" y="1284059"/>
            <a:ext cx="6192839" cy="671517"/>
          </a:xfrm>
          <a:prstGeom prst="roundRect">
            <a:avLst>
              <a:gd name="adj" fmla="val 10513"/>
            </a:avLst>
          </a:prstGeom>
          <a:solidFill>
            <a:srgbClr val="D1F3FF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6700" indent="-180975" algn="l">
              <a:spcBef>
                <a:spcPts val="600"/>
              </a:spcBef>
              <a:buFont typeface="Arial" pitchFamily="34" charset="0"/>
              <a:buChar char="•"/>
            </a:pPr>
            <a:r>
              <a:rPr lang="en-US" altLang="ko-KR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iOS </a:t>
            </a:r>
            <a:r>
              <a:rPr lang="ko-KR" altLang="en-US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버전은 </a:t>
            </a:r>
            <a:r>
              <a:rPr lang="ko-KR" altLang="en-US" sz="1200" b="0" dirty="0" err="1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푸시</a:t>
            </a:r>
            <a:r>
              <a:rPr lang="ko-KR" altLang="en-US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 알림 서비스 준비 중입니다</a:t>
            </a:r>
            <a:r>
              <a:rPr lang="en-US" altLang="ko-KR" sz="1200" b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7568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7" b="10675"/>
          <a:stretch/>
        </p:blipFill>
        <p:spPr bwMode="auto">
          <a:xfrm>
            <a:off x="294142" y="1568624"/>
            <a:ext cx="3532029" cy="623716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7.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알림 설정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7-2. </a:t>
            </a:r>
            <a:r>
              <a:rPr kumimoji="0" lang="ko-KR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알림 리스트 조회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83691B-E290-42F2-8CC5-D37E6339C52C}"/>
              </a:ext>
            </a:extLst>
          </p:cNvPr>
          <p:cNvSpPr txBox="1"/>
          <p:nvPr/>
        </p:nvSpPr>
        <p:spPr>
          <a:xfrm>
            <a:off x="267399" y="8315629"/>
            <a:ext cx="6000791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나의자원봉사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&gt;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알림톡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메뉴에서 알림 리스트를 확인할 수 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알림톡은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1365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자원봉사포털 사이트에서도 조회할 수 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3" t="24595" r="2823" b="28378"/>
          <a:stretch/>
        </p:blipFill>
        <p:spPr bwMode="auto">
          <a:xfrm>
            <a:off x="4037483" y="2864768"/>
            <a:ext cx="2655287" cy="2728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직선 화살표 연결선 13"/>
          <p:cNvCxnSpPr/>
          <p:nvPr/>
        </p:nvCxnSpPr>
        <p:spPr>
          <a:xfrm>
            <a:off x="2916222" y="3331196"/>
            <a:ext cx="1377668" cy="1816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3159802"/>
      </p:ext>
    </p:extLst>
  </p:cSld>
  <p:clrMapOvr>
    <a:masterClrMapping/>
  </p:clrMapOvr>
</p:sld>
</file>

<file path=ppt/theme/theme1.xml><?xml version="1.0" encoding="utf-8"?>
<a:theme xmlns:a="http://schemas.openxmlformats.org/drawingml/2006/main" name="1_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디자인 사용자 지정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디자인 사용자 지정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54007</TotalTime>
  <Words>1024</Words>
  <Application>Microsoft Office PowerPoint</Application>
  <PresentationFormat>Custom</PresentationFormat>
  <Paragraphs>102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나눔고딕 ExtraBold</vt:lpstr>
      <vt:lpstr>굴림</vt:lpstr>
      <vt:lpstr>나눔고딕</vt:lpstr>
      <vt:lpstr>굴림체</vt:lpstr>
      <vt:lpstr>나눔바른고딕</vt:lpstr>
      <vt:lpstr>맑은 고딕</vt:lpstr>
      <vt:lpstr>나눔스퀘어 Bold</vt:lpstr>
      <vt:lpstr>Arial</vt:lpstr>
      <vt:lpstr>1_디자인 사용자 지정</vt:lpstr>
      <vt:lpstr>2_디자인 사용자 지정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1365자원봉사포털고도화</dc:title>
  <dc:creator>이재만</dc:creator>
  <cp:lastModifiedBy>Administrator</cp:lastModifiedBy>
  <cp:revision>5219</cp:revision>
  <cp:lastPrinted>2015-08-17T01:45:46Z</cp:lastPrinted>
  <dcterms:created xsi:type="dcterms:W3CDTF">2006-06-07T02:37:19Z</dcterms:created>
  <dcterms:modified xsi:type="dcterms:W3CDTF">2025-02-14T08:55:12Z</dcterms:modified>
</cp:coreProperties>
</file>